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510" r:id="rId3"/>
    <p:sldId id="547" r:id="rId4"/>
    <p:sldId id="258" r:id="rId5"/>
    <p:sldId id="259" r:id="rId6"/>
    <p:sldId id="267" r:id="rId7"/>
    <p:sldId id="268" r:id="rId8"/>
    <p:sldId id="269" r:id="rId9"/>
    <p:sldId id="271" r:id="rId10"/>
    <p:sldId id="273" r:id="rId11"/>
    <p:sldId id="272" r:id="rId12"/>
    <p:sldId id="274" r:id="rId13"/>
    <p:sldId id="261" r:id="rId14"/>
    <p:sldId id="264" r:id="rId15"/>
    <p:sldId id="265" r:id="rId16"/>
    <p:sldId id="266" r:id="rId17"/>
    <p:sldId id="548" r:id="rId18"/>
    <p:sldId id="549" r:id="rId19"/>
    <p:sldId id="521" r:id="rId20"/>
    <p:sldId id="524" r:id="rId21"/>
    <p:sldId id="525" r:id="rId22"/>
    <p:sldId id="526" r:id="rId23"/>
    <p:sldId id="527" r:id="rId24"/>
    <p:sldId id="529" r:id="rId25"/>
    <p:sldId id="528" r:id="rId26"/>
    <p:sldId id="530" r:id="rId27"/>
    <p:sldId id="531" r:id="rId28"/>
    <p:sldId id="532" r:id="rId29"/>
    <p:sldId id="533" r:id="rId30"/>
    <p:sldId id="534" r:id="rId31"/>
    <p:sldId id="538" r:id="rId32"/>
    <p:sldId id="539" r:id="rId33"/>
    <p:sldId id="540" r:id="rId34"/>
    <p:sldId id="541" r:id="rId35"/>
    <p:sldId id="550" r:id="rId36"/>
    <p:sldId id="275" r:id="rId37"/>
    <p:sldId id="276" r:id="rId38"/>
    <p:sldId id="277" r:id="rId39"/>
    <p:sldId id="278" r:id="rId40"/>
    <p:sldId id="279" r:id="rId41"/>
    <p:sldId id="280" r:id="rId42"/>
    <p:sldId id="283" r:id="rId43"/>
    <p:sldId id="281" r:id="rId44"/>
    <p:sldId id="282" r:id="rId45"/>
    <p:sldId id="284" r:id="rId46"/>
    <p:sldId id="285" r:id="rId47"/>
    <p:sldId id="286" r:id="rId48"/>
    <p:sldId id="287" r:id="rId49"/>
    <p:sldId id="288" r:id="rId50"/>
    <p:sldId id="289" r:id="rId51"/>
    <p:sldId id="290" r:id="rId52"/>
    <p:sldId id="291" r:id="rId53"/>
    <p:sldId id="292" r:id="rId54"/>
    <p:sldId id="293" r:id="rId55"/>
    <p:sldId id="294" r:id="rId56"/>
    <p:sldId id="295" r:id="rId57"/>
    <p:sldId id="296" r:id="rId58"/>
    <p:sldId id="297" r:id="rId59"/>
    <p:sldId id="298" r:id="rId60"/>
    <p:sldId id="299" r:id="rId61"/>
    <p:sldId id="301" r:id="rId62"/>
    <p:sldId id="302" r:id="rId63"/>
    <p:sldId id="303" r:id="rId64"/>
    <p:sldId id="304" r:id="rId65"/>
    <p:sldId id="305" r:id="rId66"/>
    <p:sldId id="300" r:id="rId67"/>
    <p:sldId id="306" r:id="rId68"/>
    <p:sldId id="307" r:id="rId69"/>
    <p:sldId id="308" r:id="rId70"/>
    <p:sldId id="309" r:id="rId7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CC9900"/>
    <a:srgbClr val="3E9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46" autoAdjust="0"/>
    <p:restoredTop sz="94660"/>
  </p:normalViewPr>
  <p:slideViewPr>
    <p:cSldViewPr snapToGrid="0">
      <p:cViewPr varScale="1">
        <p:scale>
          <a:sx n="37" d="100"/>
          <a:sy n="37" d="100"/>
        </p:scale>
        <p:origin x="66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2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7" Type="http://schemas.openxmlformats.org/officeDocument/2006/relationships/image" Target="../media/image54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4" Type="http://schemas.openxmlformats.org/officeDocument/2006/relationships/image" Target="../media/image51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gi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gif"/><Relationship Id="rId4" Type="http://schemas.openxmlformats.org/officeDocument/2006/relationships/image" Target="../media/image6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gi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gif"/><Relationship Id="rId3" Type="http://schemas.openxmlformats.org/officeDocument/2006/relationships/image" Target="../media/image71.gif"/><Relationship Id="rId7" Type="http://schemas.openxmlformats.org/officeDocument/2006/relationships/image" Target="../media/image75.gi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gif"/><Relationship Id="rId5" Type="http://schemas.openxmlformats.org/officeDocument/2006/relationships/image" Target="../media/image73.gif"/><Relationship Id="rId10" Type="http://schemas.openxmlformats.org/officeDocument/2006/relationships/image" Target="../media/image78.gif"/><Relationship Id="rId4" Type="http://schemas.openxmlformats.org/officeDocument/2006/relationships/image" Target="../media/image72.gif"/><Relationship Id="rId9" Type="http://schemas.openxmlformats.org/officeDocument/2006/relationships/image" Target="../media/image77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7" Type="http://schemas.openxmlformats.org/officeDocument/2006/relationships/image" Target="../media/image84.gif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gif"/><Relationship Id="rId5" Type="http://schemas.openxmlformats.org/officeDocument/2006/relationships/image" Target="../media/image82.gif"/><Relationship Id="rId4" Type="http://schemas.openxmlformats.org/officeDocument/2006/relationships/image" Target="../media/image81.gi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gif"/><Relationship Id="rId3" Type="http://schemas.openxmlformats.org/officeDocument/2006/relationships/image" Target="../media/image86.gif"/><Relationship Id="rId7" Type="http://schemas.openxmlformats.org/officeDocument/2006/relationships/image" Target="../media/image90.gif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9.gif"/><Relationship Id="rId11" Type="http://schemas.openxmlformats.org/officeDocument/2006/relationships/image" Target="../media/image94.gif"/><Relationship Id="rId5" Type="http://schemas.openxmlformats.org/officeDocument/2006/relationships/image" Target="../media/image88.gif"/><Relationship Id="rId10" Type="http://schemas.openxmlformats.org/officeDocument/2006/relationships/image" Target="../media/image93.gif"/><Relationship Id="rId4" Type="http://schemas.openxmlformats.org/officeDocument/2006/relationships/image" Target="../media/image87.gif"/><Relationship Id="rId9" Type="http://schemas.openxmlformats.org/officeDocument/2006/relationships/image" Target="../media/image92.gi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1414" y="2629079"/>
            <a:ext cx="9600310" cy="58390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Основы управления в энергетических системах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793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302" y="624109"/>
            <a:ext cx="9600310" cy="953021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Анализ сетевой топологии энергосистемы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730FC5-17BA-45F0-97D3-B13595F02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0120" y="1566641"/>
            <a:ext cx="72294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13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82843CD-639F-49A0-8A85-FE2205E6D309}"/>
              </a:ext>
            </a:extLst>
          </p:cNvPr>
          <p:cNvSpPr/>
          <p:nvPr/>
        </p:nvSpPr>
        <p:spPr>
          <a:xfrm>
            <a:off x="1140903" y="1384183"/>
            <a:ext cx="97745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Элементы, которые формируют системы передачи ЭЭ: совокупность электропередач выдачи мощности ЭС и линий межсистемной передачи 330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элементы, образующие систему распределения ЭЭ: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сложнозамкнутая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сеть СН 110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 разветвлённые разомкнутые сети НН 0,38–35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кВ.</a:t>
            </a:r>
            <a:endParaRPr lang="ru-RU" dirty="0"/>
          </a:p>
        </p:txBody>
      </p:sp>
      <p:pic>
        <p:nvPicPr>
          <p:cNvPr id="9" name="Picture 2" descr="сеть">
            <a:extLst>
              <a:ext uri="{FF2B5EF4-FFF2-40B4-BE49-F238E27FC236}">
                <a16:creationId xmlns:a16="http://schemas.microsoft.com/office/drawing/2014/main" id="{37628AE0-D888-4BD5-B2D2-20B92F074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518" y="2698229"/>
            <a:ext cx="7108749" cy="3715154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7A39B37-0AE5-4471-9810-1BB9EC6749E9}"/>
              </a:ext>
            </a:extLst>
          </p:cNvPr>
          <p:cNvSpPr/>
          <p:nvPr/>
        </p:nvSpPr>
        <p:spPr>
          <a:xfrm>
            <a:off x="1846375" y="685692"/>
            <a:ext cx="95693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Элементы, формирующие системы передачи ЭЭ</a:t>
            </a:r>
          </a:p>
        </p:txBody>
      </p:sp>
    </p:spTree>
    <p:extLst>
      <p:ext uri="{BB962C8B-B14F-4D97-AF65-F5344CB8AC3E}">
        <p14:creationId xmlns:p14="http://schemas.microsoft.com/office/powerpoint/2010/main" val="3953254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353" y="134742"/>
            <a:ext cx="9600310" cy="953021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Схема основной сети энергетического кольца БРЭЛЛ (Беларусь–Россия–Эстония–Латвия–Литва)</a:t>
            </a: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D5A0C882-392B-47DF-A532-5DAF80B06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240" y="1265235"/>
            <a:ext cx="10011372" cy="5458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3876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9" y="537107"/>
            <a:ext cx="9890619" cy="64633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Обзор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5DE698-FCA0-4A8E-8051-9B082A6E2081}"/>
              </a:ext>
            </a:extLst>
          </p:cNvPr>
          <p:cNvSpPr/>
          <p:nvPr/>
        </p:nvSpPr>
        <p:spPr>
          <a:xfrm>
            <a:off x="1216914" y="2198039"/>
            <a:ext cx="1007797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современном этапе автоматическое управление производится от­дельными электроэнергетическими объектами и их взаимодействующими совокупностями. Управление процессом производства и передачи электроэнергии в целом пока еще осуществимо лишь при некотором оперативном вмешательстве человека - диспетчера электроэнергетической системы (ЭЭС). Такое управление называется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автоматизированным. 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Оно реализуется автоматизированной системой диспетчерского управления (АСДУ) (см. рисунок на след слайде), важнейшей частью которой является управляющий вычислительный комплекс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УВК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расположенный на диспетчерском пункте (ДП) электроэнергетической системы.</a:t>
            </a:r>
          </a:p>
          <a:p>
            <a:pPr marR="95250"/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Автоматическое управление осуществляется на основе переработки информации о свойствах управляемых электроэнергетических объектов (УЭО), их состояниях и режимах работы, характеризующихся режимными параметрами и складывающейся ситуации в ЭЭС в результате возмущающих воздействий.</a:t>
            </a:r>
            <a:endParaRPr lang="ru-RU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19E0BCC-4263-4241-9352-C0C77CFD352A}"/>
              </a:ext>
            </a:extLst>
          </p:cNvPr>
          <p:cNvSpPr/>
          <p:nvPr/>
        </p:nvSpPr>
        <p:spPr>
          <a:xfrm>
            <a:off x="1216914" y="1428308"/>
            <a:ext cx="101585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 автоматическим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управлением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понимается управление процессом производств, передачи и потребления электроэнергии в целом, без непосредственного участия человека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194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libr.aues.kz/facultet/eef/kaf_esss/50/umm/esss_2.files/image002.jpg">
            <a:extLst>
              <a:ext uri="{FF2B5EF4-FFF2-40B4-BE49-F238E27FC236}">
                <a16:creationId xmlns:a16="http://schemas.microsoft.com/office/drawing/2014/main" id="{17191864-FC77-46E0-AA23-29935728A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988" y="1075452"/>
            <a:ext cx="4799012" cy="583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19E0BCC-4263-4241-9352-C0C77CFD352A}"/>
              </a:ext>
            </a:extLst>
          </p:cNvPr>
          <p:cNvSpPr/>
          <p:nvPr/>
        </p:nvSpPr>
        <p:spPr>
          <a:xfrm>
            <a:off x="1233692" y="1152163"/>
            <a:ext cx="637512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Режимные параметры 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 и складывающейся ситуации в ЭЭС в результате возмущающих воздействий 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Z.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Информация в виде различных электрических сигналов поставляется автоматическими информационными устройствами АИУ по каналам высокочастотной связи с ее источниками: первичными измерительными преобразователями (ПИП) режимных параметров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ПИП</a:t>
            </a:r>
            <a:r>
              <a:rPr lang="ru-RU" sz="16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 управляемых электроэнергетических объектов и возмущающих воздействий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ПИП</a:t>
            </a:r>
            <a:r>
              <a:rPr lang="ru-RU" sz="16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устройства отображения УОИ поступают (постоянно или по вызову) результаты обработки информации УВК в виде рекомендаций </a:t>
            </a:r>
            <a:r>
              <a:rPr lang="ru-RU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1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 для действий диспетчера Д.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соответствии с программой  </a:t>
            </a:r>
            <a:r>
              <a:rPr lang="ru-RU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1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пр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 функционирования УВК, задаваемой человеком, управляющие ЭВМ вырабатывают программные задания 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пр1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16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прn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 действия автоматических управляющих устройств 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АУУ1-АУУ</a:t>
            </a:r>
            <a:r>
              <a:rPr lang="ru-RU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установленных на управляемых электроэнергетических объектах 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УЭ0</a:t>
            </a:r>
            <a:r>
              <a:rPr lang="ru-RU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-УЭ0</a:t>
            </a:r>
            <a:r>
              <a:rPr lang="ru-RU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 и непосредственно оказывающих на них управляющие воздействия 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y1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-X</a:t>
            </a:r>
            <a:r>
              <a:rPr lang="ru-RU" sz="16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5AE2060F-E378-4F80-A830-2CC9404C9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9" y="537107"/>
            <a:ext cx="9890619" cy="646332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Обзор автоматизации диспетчеризации энергосистемы</a:t>
            </a:r>
          </a:p>
        </p:txBody>
      </p:sp>
    </p:spTree>
    <p:extLst>
      <p:ext uri="{BB962C8B-B14F-4D97-AF65-F5344CB8AC3E}">
        <p14:creationId xmlns:p14="http://schemas.microsoft.com/office/powerpoint/2010/main" val="383774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19E0BCC-4263-4241-9352-C0C77CFD352A}"/>
              </a:ext>
            </a:extLst>
          </p:cNvPr>
          <p:cNvSpPr/>
          <p:nvPr/>
        </p:nvSpPr>
        <p:spPr>
          <a:xfrm>
            <a:off x="1233692" y="1490127"/>
            <a:ext cx="37670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Вычислительный комплекс УВК с устройствами его информационного обеспечения АИУ и автоматические управляющие устройства АУУ образуют автоматическую управляющую систему.</a:t>
            </a:r>
          </a:p>
          <a:p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зависимости от видов информации, рабочей информации-автоматическое управляющее устройство АУУ совместно с управляемым электроэнергетическим объектом УЭО образует автоматическую систему с разомкнутой (см. рисунок  а и б), замкнутой (см. рисунок в) или комбинированной (см. рисунок г) цепями воздействия </a:t>
            </a:r>
          </a:p>
        </p:txBody>
      </p:sp>
      <p:pic>
        <p:nvPicPr>
          <p:cNvPr id="4098" name="Picture 2" descr="https://libr.aues.kz/facultet/eef/kaf_esss/50/umm/esss_2.files/image003.jpg">
            <a:extLst>
              <a:ext uri="{FF2B5EF4-FFF2-40B4-BE49-F238E27FC236}">
                <a16:creationId xmlns:a16="http://schemas.microsoft.com/office/drawing/2014/main" id="{F9DA7293-5FC4-4DF9-86AD-D00EEDC6CA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757" y="1073791"/>
            <a:ext cx="7191243" cy="578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F4908DA8-DA3F-4325-B4D3-960280F9E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9" y="537107"/>
            <a:ext cx="9890619" cy="64633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Схемы автоматической системы управления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5062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19E0BCC-4263-4241-9352-C0C77CFD352A}"/>
              </a:ext>
            </a:extLst>
          </p:cNvPr>
          <p:cNvSpPr/>
          <p:nvPr/>
        </p:nvSpPr>
        <p:spPr>
          <a:xfrm>
            <a:off x="1434516" y="1406237"/>
            <a:ext cx="102345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Согласованное взаимодействие энергетического оборудования и механизмов ЭС обеспечивается их автоматическим управлением, 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C03E0E7-FBD5-4467-8BCA-F58E0F036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0079" y="637775"/>
            <a:ext cx="11023133" cy="646332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Назначение и особенности автоматического управления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9AACCB-27A8-4805-BE35-234DF7E25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268" y="2052568"/>
            <a:ext cx="4640681" cy="209871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08D97B4-9A0E-40CF-8A2D-18283A89A10A}"/>
              </a:ext>
            </a:extLst>
          </p:cNvPr>
          <p:cNvSpPr/>
          <p:nvPr/>
        </p:nvSpPr>
        <p:spPr>
          <a:xfrm>
            <a:off x="1434516" y="2174698"/>
            <a:ext cx="410221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реализуемым различными автоматическими устройствами управления  -устройствами автоматики.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Управление производством электроэнергии в целом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автоматизированной системой управления технологическими процессами электростанций.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205E295-AF30-40D7-B5A2-62DEC8C84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734" y="4431826"/>
            <a:ext cx="6257401" cy="235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504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5CA305F-4AC3-4A1C-874E-C8F4CCA33720}"/>
              </a:ext>
            </a:extLst>
          </p:cNvPr>
          <p:cNvSpPr/>
          <p:nvPr/>
        </p:nvSpPr>
        <p:spPr>
          <a:xfrm>
            <a:off x="3341614" y="2006877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Оперативные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состояния электрооборудования. </a:t>
            </a:r>
          </a:p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Основные положения о переключениях</a:t>
            </a:r>
          </a:p>
        </p:txBody>
      </p:sp>
    </p:spTree>
    <p:extLst>
      <p:ext uri="{BB962C8B-B14F-4D97-AF65-F5344CB8AC3E}">
        <p14:creationId xmlns:p14="http://schemas.microsoft.com/office/powerpoint/2010/main" val="1088328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5CA305F-4AC3-4A1C-874E-C8F4CCA33720}"/>
              </a:ext>
            </a:extLst>
          </p:cNvPr>
          <p:cNvSpPr/>
          <p:nvPr/>
        </p:nvSpPr>
        <p:spPr>
          <a:xfrm>
            <a:off x="3341614" y="2006877"/>
            <a:ext cx="641478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положения о переключениях</a:t>
            </a:r>
          </a:p>
          <a:p>
            <a:pPr algn="ctr"/>
            <a:endParaRPr lang="ru-RU" sz="28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СТАНДАРТ ОРГАНИЗАЦИИ ПРАВИЛА ПЕРЕКЛЮЧЕНИЙ В ЭЛЕКТРОУСТАНОВКАХ</a:t>
            </a:r>
          </a:p>
          <a:p>
            <a:pPr algn="ctr"/>
            <a:r>
              <a:rPr lang="ru-RU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 59012820.29.020.005-2011 </a:t>
            </a:r>
          </a:p>
          <a:p>
            <a:pPr algn="ctr"/>
            <a:r>
              <a:rPr lang="ru-RU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Регистрационный номер (обозначение) 25.10.2011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84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Система сбора и обработки информации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989901" y="1490872"/>
            <a:ext cx="104778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Единая энергосистема оснащается современными системами автоматизации управления нормальными и аварийными режимами работы с использованием мощных компьютерных средств и единой сети связи для управления и оценки состояния режимов работы 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67F0B54-7AB5-456B-9882-875051770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681" y="2781181"/>
            <a:ext cx="6534565" cy="35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512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5361" y="668598"/>
            <a:ext cx="8911687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Введение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989901" y="1490872"/>
            <a:ext cx="104778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Растущие потребности современной электроэнергетики требуют гибкой и слаженной работы всех энергосистем. Увеличение мощностей, повышение надёжности энергоснабжения, бесперебойное функционирование оборудования – залог укрепления электроэнергетического комплекса и дальнейшего развития экономики. Поэтому при строительстве и модернизации инфраструктуры не обойтись без внедрения передовых технологий автоматизации энергообъектов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7BBEB8-D2CD-4CA2-A880-56787BA29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4" y="3087149"/>
            <a:ext cx="8603601" cy="34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2532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Устройства автоматизации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029412" y="1611945"/>
            <a:ext cx="101331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Устройства автоматизации технологических процессов и производств: </a:t>
            </a:r>
          </a:p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датчики, измерители, регуляторы, электроприводы, программы и программаторы и пр.</a:t>
            </a:r>
          </a:p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Эти т другие устройства используются при создании автоматизированных систем управления (АСУ) и называются техническими средствами автоматизации (ТСА)...</a:t>
            </a:r>
          </a:p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Разделение устройств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автоматизации</a:t>
            </a: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по функциональным признакам:</a:t>
            </a:r>
          </a:p>
          <a:p>
            <a:endParaRPr lang="ru-RU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Сбор и преобразование данных (ввод данных)</a:t>
            </a:r>
          </a:p>
          <a:p>
            <a:pPr marL="342900" indent="-342900">
              <a:buAutoNum type="arabicPeriod"/>
            </a:pP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Передача данных по каналам связи</a:t>
            </a:r>
          </a:p>
          <a:p>
            <a:pPr marL="342900" indent="-342900">
              <a:buAutoNum type="arabicPeriod"/>
            </a:pP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Обработка и хранение данных, управление системой</a:t>
            </a:r>
          </a:p>
          <a:p>
            <a:pPr marL="342900" indent="-342900">
              <a:buAutoNum type="arabicPeriod"/>
            </a:pP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Исполнительные устройства</a:t>
            </a:r>
          </a:p>
          <a:p>
            <a:pPr marL="342900" indent="-342900">
              <a:buAutoNum type="arabicPeriod"/>
            </a:pP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Устройства защиты</a:t>
            </a:r>
          </a:p>
          <a:p>
            <a:pPr marL="342900" indent="-342900">
              <a:buAutoNum type="arabicPeriod"/>
            </a:pP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Устройства для отображения (вывода) данных и взаимодействия с оператором</a:t>
            </a:r>
          </a:p>
          <a:p>
            <a:pPr marL="342900" indent="-342900">
              <a:buAutoNum type="arabicPeriod"/>
            </a:pP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Программные комплексы</a:t>
            </a:r>
          </a:p>
          <a:p>
            <a:endParaRPr lang="ru-RU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0898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brandpresent.ru/_f/101/path/6ca/bp_6ca991dadd18e1e8.jpg">
            <a:extLst>
              <a:ext uri="{FF2B5EF4-FFF2-40B4-BE49-F238E27FC236}">
                <a16:creationId xmlns:a16="http://schemas.microsoft.com/office/drawing/2014/main" id="{AE30D7F3-BC54-44CA-AB2B-1DAD02628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152" y="1861396"/>
            <a:ext cx="1225879" cy="91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Сбор и преобразование данных (ввод данных)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029413" y="1611945"/>
            <a:ext cx="854242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Кнопки, ключи переключений, клавиатуры, панели оператора</a:t>
            </a:r>
            <a:endParaRPr lang="ru-RU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C0570C4-97D2-4C32-BD10-B5ADF9BE1F07}"/>
              </a:ext>
            </a:extLst>
          </p:cNvPr>
          <p:cNvSpPr/>
          <p:nvPr/>
        </p:nvSpPr>
        <p:spPr>
          <a:xfrm>
            <a:off x="1040778" y="3826077"/>
            <a:ext cx="8869597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Датчики, измерительные преобразователи, видеокамеры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A846E0D-CF5E-4142-8D3E-C6F02BA8005A}"/>
              </a:ext>
            </a:extLst>
          </p:cNvPr>
          <p:cNvSpPr/>
          <p:nvPr/>
        </p:nvSpPr>
        <p:spPr>
          <a:xfrm>
            <a:off x="909532" y="2763555"/>
            <a:ext cx="91320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нажатии на кнопку замыкаются (или размыкаются) контакты. Если эти контакты подключены ко входу какого-то прибора, то изменение сигнала на входе даёт прибору понять, что произошло какое-то СОБЫТИЕ. И прибор реагирует на это событие в зависимости от заложенных в прибор сценариев (алгоритмов)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A25F43-76E9-4F27-9EE3-F6567C17B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3780" y="1925877"/>
            <a:ext cx="876300" cy="8763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A8401D-B548-455F-A8D1-6F7523E59A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187" y="1861396"/>
            <a:ext cx="802547" cy="96921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FF809D-AC7B-4162-BF69-E46846A0B6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9909" y="1925877"/>
            <a:ext cx="905620" cy="93298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D9BAAEA-0B68-41C0-A611-71D1E188A136}"/>
              </a:ext>
            </a:extLst>
          </p:cNvPr>
          <p:cNvSpPr/>
          <p:nvPr/>
        </p:nvSpPr>
        <p:spPr>
          <a:xfrm>
            <a:off x="1029410" y="5356228"/>
            <a:ext cx="102370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111111"/>
                </a:solidFill>
                <a:latin typeface="Verdana" panose="020B0604030504040204" pitchFamily="34" charset="0"/>
              </a:rPr>
              <a:t>Результат работы датчика – это реакция чувствительного элемента на внешнее воздействие, которая на выходе преобразователя представляет собой электрический сигнал, пригодный для распознавания и обработки системой.</a:t>
            </a:r>
            <a:endParaRPr lang="ru-RU" sz="1600" dirty="0"/>
          </a:p>
        </p:txBody>
      </p:sp>
      <p:pic>
        <p:nvPicPr>
          <p:cNvPr id="5124" name="Picture 4" descr="Что такое датчик">
            <a:extLst>
              <a:ext uri="{FF2B5EF4-FFF2-40B4-BE49-F238E27FC236}">
                <a16:creationId xmlns:a16="http://schemas.microsoft.com/office/drawing/2014/main" id="{CC1D4684-A8D2-4FFE-8D77-45E8D5E02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780" y="4123046"/>
            <a:ext cx="4860654" cy="1233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0B09F142-B33C-4EDA-B172-125798C11971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7192719" y="4123046"/>
          <a:ext cx="2501138" cy="1223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Точечный рисунок" r:id="rId8" imgW="9791640" imgH="4791240" progId="Paint.Picture">
                  <p:embed/>
                </p:oleObj>
              </mc:Choice>
              <mc:Fallback>
                <p:oleObj name="Точечный рисунок" r:id="rId8" imgW="9791640" imgH="4791240" progId="Paint.Picture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0B09F142-B33C-4EDA-B172-125798C119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92719" y="4123046"/>
                        <a:ext cx="2501138" cy="12238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8176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Передача данных по каналам связи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402866" y="1318168"/>
            <a:ext cx="8542426" cy="4885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передачи данных применяются такие устройства как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Промышленные компьютеры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Используются для обеспечения работы программных средств в промышленном производственном процессе на предприятии, АСУ ТП в рамках автоматизации технологических процессов.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Программируемые логические контроллеры (ПЛК)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разновидность электронной вычислительной машины. Чаще всего ПЛК используют для автоматизации технологических процессов. В качестве основного режима работы ПЛК выступает его длительное автономное использование, зачастую в неблагоприятных условиях окружающей среды, без серьёзного обслуживания и практически без вмешательства человека.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Программируемые реле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Предназначаются в качестве средств автоматизации локальных контуров, отдельных агрегатов и для бытового применения. Обычно имеют ограниченное число аналоговых и дискретных каналов ввода-вывода.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Микроконтроллеры и микропроцессорные системы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микросхема, предназначенная для управления электронными устройствами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7065D2C-E270-4171-9FFB-5D1D49C2A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0744" y="5506253"/>
            <a:ext cx="1037417" cy="99560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DCAD9D-D423-4565-9047-6BB464202F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8500" y="3714352"/>
            <a:ext cx="1037417" cy="13060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6FCA41-AB79-429F-A5EB-712832C359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1144" y="2251499"/>
            <a:ext cx="1561106" cy="124972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1A3A1F-F313-4803-8D61-BD1CFBE5DD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7402" y="1096449"/>
            <a:ext cx="2324100" cy="102870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0DE2ADA-FE06-4E13-8AB1-B22F84E928BE}"/>
              </a:ext>
            </a:extLst>
          </p:cNvPr>
          <p:cNvSpPr/>
          <p:nvPr/>
        </p:nvSpPr>
        <p:spPr>
          <a:xfrm>
            <a:off x="1402866" y="6169974"/>
            <a:ext cx="9251152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Регулирующие и управляющие приборы (в том числе программируемые)</a:t>
            </a:r>
          </a:p>
        </p:txBody>
      </p:sp>
    </p:spTree>
    <p:extLst>
      <p:ext uri="{BB962C8B-B14F-4D97-AF65-F5344CB8AC3E}">
        <p14:creationId xmlns:p14="http://schemas.microsoft.com/office/powerpoint/2010/main" val="54611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Исполнительные устройства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402866" y="1318168"/>
            <a:ext cx="10400444" cy="1550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Выходные устройства управления (реле, пускатели, контакторы)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Электромагнитное реле - Конструктивно – это катушка, которая выполняет втягивающие функции. Основой выступает материал, который не имеет магнитных свойств. На него наматывают медный провод. У последнего всегда есть изоляция. Внутрь катушки индуктивности помещают контактные пластины и стальной якорь. Он подвижен, но закреплен в одном положении с помощью пружины.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DA26E6-C71B-42C8-93B3-AA096880E8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419" y="2994686"/>
            <a:ext cx="4299620" cy="299937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1D1B13E-6958-4A49-A772-8EEA25BA1D11}"/>
              </a:ext>
            </a:extLst>
          </p:cNvPr>
          <p:cNvSpPr/>
          <p:nvPr/>
        </p:nvSpPr>
        <p:spPr>
          <a:xfrm>
            <a:off x="6613322" y="2713983"/>
            <a:ext cx="5357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катушку подается ток, и она становится электромагнитом.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Якорь притягивается и замыкает контакты.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Когда подача тока прекращается, пружина возвращает подвижную перемычку в первоначальное положение.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8E588E7-025F-4932-AA25-DB85AE420753}"/>
              </a:ext>
            </a:extLst>
          </p:cNvPr>
          <p:cNvSpPr/>
          <p:nvPr/>
        </p:nvSpPr>
        <p:spPr>
          <a:xfrm>
            <a:off x="6675253" y="4579889"/>
            <a:ext cx="5237114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Подобное устройство включается в электрическую цепь управляемого объекта и служит для его регулировки.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9403D8D-0324-49DA-A8B4-C9BD923A3C24}"/>
              </a:ext>
            </a:extLst>
          </p:cNvPr>
          <p:cNvSpPr/>
          <p:nvPr/>
        </p:nvSpPr>
        <p:spPr>
          <a:xfrm>
            <a:off x="6675253" y="5769979"/>
            <a:ext cx="4611149" cy="663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Области применения: Сигнализация, Защита, управление.</a:t>
            </a:r>
          </a:p>
        </p:txBody>
      </p:sp>
    </p:spTree>
    <p:extLst>
      <p:ext uri="{BB962C8B-B14F-4D97-AF65-F5344CB8AC3E}">
        <p14:creationId xmlns:p14="http://schemas.microsoft.com/office/powerpoint/2010/main" val="24910732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Исполнительные устройства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402866" y="1318168"/>
            <a:ext cx="10400444" cy="1771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Электроприводы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Электрический привод представляет собой электромеханическое устройство, которое приводит в движение рабочий орган машины и управления ее технологическим процессом. Он состоит из трех частей: электрического двигателя, который выполняет электромеханическое преобразование энергии, механической части, которая передает механическую энергию рабочему органу машины, и системы управления, которая обеспечивает оптимальное по тем или иным критериям управление технологическим процессом.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18CAECB-E087-4F88-9713-C0DD14967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2570" y="3089935"/>
            <a:ext cx="7495254" cy="3531097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AAB7432-456B-497E-9223-772A646CAD0F}"/>
              </a:ext>
            </a:extLst>
          </p:cNvPr>
          <p:cNvSpPr/>
          <p:nvPr/>
        </p:nvSpPr>
        <p:spPr>
          <a:xfrm>
            <a:off x="1735630" y="3429000"/>
            <a:ext cx="3048000" cy="3264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ЭП - электрический преобразователь, 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ИУ - информационное устройство, 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ЭМП - электромеханический преобразователь (электродвигатель), 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МП - механический преобразователь, 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ИО - исполнительный орган.</a:t>
            </a:r>
          </a:p>
        </p:txBody>
      </p:sp>
    </p:spTree>
    <p:extLst>
      <p:ext uri="{BB962C8B-B14F-4D97-AF65-F5344CB8AC3E}">
        <p14:creationId xmlns:p14="http://schemas.microsoft.com/office/powerpoint/2010/main" val="3273151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Исполнительные устройства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402866" y="1318168"/>
            <a:ext cx="10400444" cy="885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Сервоприводы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устройство, которое обеспечивает возможность управления рабочим органом посредством обратной связи.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79AE420-914B-4A6E-BC54-53B0FD3FC1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2373" y="2600586"/>
            <a:ext cx="3260937" cy="228154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B2C6998-BAA2-4AF9-93CE-5886E15D3F6F}"/>
              </a:ext>
            </a:extLst>
          </p:cNvPr>
          <p:cNvSpPr/>
          <p:nvPr/>
        </p:nvSpPr>
        <p:spPr>
          <a:xfrm>
            <a:off x="1402866" y="2530803"/>
            <a:ext cx="72788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Привода – устройства, приводящего в движение рабочий орган. Может выполняться посредством синхронного или асинхронного двигателя,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пневмоцилиндра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т.д.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Передаточный механизм – система шестеренчатой кривошипной или другой передачи, редуктор.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Рабочий элемент – управляет перемещением в пространстве, непосредственно вал редуктора, передаточный механизм и т.д.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Датчик – сигнализирует о достигнутом положении и передает информацию по каналу обратной связи.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Блок питания – может применяться в случае прямого подключения сервопривода к сети, где требуется преобразование уровня и типа напряжения.</a:t>
            </a: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Блок управления – осуществляет подачу управляющих сигналов на сервомотор для передвижения или корректировки места положения</a:t>
            </a:r>
          </a:p>
        </p:txBody>
      </p:sp>
    </p:spTree>
    <p:extLst>
      <p:ext uri="{BB962C8B-B14F-4D97-AF65-F5344CB8AC3E}">
        <p14:creationId xmlns:p14="http://schemas.microsoft.com/office/powerpoint/2010/main" val="2524815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Исполнительные устройства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402866" y="1318168"/>
            <a:ext cx="10400444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Гидро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и пневмоприводы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E284558-E700-4C5E-9E91-631E66DF2361}"/>
              </a:ext>
            </a:extLst>
          </p:cNvPr>
          <p:cNvSpPr/>
          <p:nvPr/>
        </p:nvSpPr>
        <p:spPr>
          <a:xfrm>
            <a:off x="1143698" y="1632100"/>
            <a:ext cx="10307273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Гидропривод и пневмопривод представляют собой комплексы, предназначенные для приведения в движение машин и механизмов с помощью гидравлической и пневматической энергии.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схема гидропривода">
            <a:extLst>
              <a:ext uri="{FF2B5EF4-FFF2-40B4-BE49-F238E27FC236}">
                <a16:creationId xmlns:a16="http://schemas.microsoft.com/office/drawing/2014/main" id="{2DE4B313-5AB2-4EAB-A376-510E60547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866" y="2627052"/>
            <a:ext cx="5752929" cy="3245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31CE8C-168E-4520-AF64-03FE40CFA2BD}"/>
              </a:ext>
            </a:extLst>
          </p:cNvPr>
          <p:cNvSpPr/>
          <p:nvPr/>
        </p:nvSpPr>
        <p:spPr>
          <a:xfrm>
            <a:off x="3344811" y="5985861"/>
            <a:ext cx="1576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Гидропривод</a:t>
            </a:r>
            <a:endParaRPr lang="ru-RU" dirty="0"/>
          </a:p>
        </p:txBody>
      </p:sp>
      <p:pic>
        <p:nvPicPr>
          <p:cNvPr id="8196" name="Picture 4" descr="Пневмопривода схема">
            <a:extLst>
              <a:ext uri="{FF2B5EF4-FFF2-40B4-BE49-F238E27FC236}">
                <a16:creationId xmlns:a16="http://schemas.microsoft.com/office/drawing/2014/main" id="{D7B74C2B-1556-479F-AE93-16505028A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046" y="2539056"/>
            <a:ext cx="4324264" cy="381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65232A-D961-4ADB-BEAD-21F308536D0F}"/>
              </a:ext>
            </a:extLst>
          </p:cNvPr>
          <p:cNvSpPr/>
          <p:nvPr/>
        </p:nvSpPr>
        <p:spPr>
          <a:xfrm>
            <a:off x="9092668" y="6355193"/>
            <a:ext cx="1775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Пневмопривод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2313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Устройства защиты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402866" y="1318168"/>
            <a:ext cx="10400444" cy="4127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Устройства блокировки и предохранения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Основное требование к защитной блокировке – это своевременное срабатывание блокировки. Время срабатывания блокировки (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должно быть меньше времени, затрачиваемого рабочим на доступ в опасную зону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tд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tп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где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время, затраченное на вскрытие ограждения,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tn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время на движение рабочего в опасную зону, т.е.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tc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tд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Гальванические развязки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Передача энергии или сигнала между электрическими цепями без электрического контакта.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0" name="Picture 4" descr="https://habrastorage.org/r/w1560/files/545/bd2/89e/545bd289e9cb44328d2d2b35a52bb806.png">
            <a:extLst>
              <a:ext uri="{FF2B5EF4-FFF2-40B4-BE49-F238E27FC236}">
                <a16:creationId xmlns:a16="http://schemas.microsoft.com/office/drawing/2014/main" id="{E5CCB604-A458-4109-806C-CD93816FE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81" y="3136101"/>
            <a:ext cx="3542825" cy="205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habrastorage.org/r/w1560/files/47c/052/ab8/47c052ab8ef54c578de5ce7316f9862d.png">
            <a:extLst>
              <a:ext uri="{FF2B5EF4-FFF2-40B4-BE49-F238E27FC236}">
                <a16:creationId xmlns:a16="http://schemas.microsoft.com/office/drawing/2014/main" id="{0E44D519-6CC9-4597-AFBB-D0DBF4BB2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528" y="3270222"/>
            <a:ext cx="3205808" cy="186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habrastorage.org/r/w1560/files/969/6b7/702/9696b770249a40cbbf8cd64531421245.png">
            <a:extLst>
              <a:ext uri="{FF2B5EF4-FFF2-40B4-BE49-F238E27FC236}">
                <a16:creationId xmlns:a16="http://schemas.microsoft.com/office/drawing/2014/main" id="{FBC3958E-6D46-4F9A-A692-5F5AFD3DB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164" y="3270221"/>
            <a:ext cx="3205809" cy="186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habrastorage.org/r/w1560/files/021/b76/d6b/021b76d6bc1042dc96c18050b5110919.png">
            <a:extLst>
              <a:ext uri="{FF2B5EF4-FFF2-40B4-BE49-F238E27FC236}">
                <a16:creationId xmlns:a16="http://schemas.microsoft.com/office/drawing/2014/main" id="{B5535579-7165-4B9D-B1F1-A8C3015CF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789" y="5247421"/>
            <a:ext cx="36671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6E544FD-38CB-4264-8FC3-FE12368BB44B}"/>
              </a:ext>
            </a:extLst>
          </p:cNvPr>
          <p:cNvSpPr/>
          <p:nvPr/>
        </p:nvSpPr>
        <p:spPr>
          <a:xfrm>
            <a:off x="4994490" y="5330004"/>
            <a:ext cx="680882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111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1600" dirty="0">
                <a:solidFill>
                  <a:srgbClr val="1111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передачи сигнала без электрического контакта используется пара из излучателя света (чаще всего светодиод) и фотодетектора. Электрический сигнал на входе преобразуется в «световые импульсы», проходит через </a:t>
            </a:r>
            <a:r>
              <a:rPr lang="ru-RU" sz="1600" dirty="0" err="1">
                <a:solidFill>
                  <a:srgbClr val="1111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светопропускающий</a:t>
            </a:r>
            <a:r>
              <a:rPr lang="ru-RU" sz="1600" dirty="0">
                <a:solidFill>
                  <a:srgbClr val="1111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слой, принимается фотодетектором и обратно преобразуется в электрический сигнал.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C9EE6F3-5842-4F9B-9E41-2AE9E12FB1D8}"/>
              </a:ext>
            </a:extLst>
          </p:cNvPr>
          <p:cNvSpPr/>
          <p:nvPr/>
        </p:nvSpPr>
        <p:spPr>
          <a:xfrm>
            <a:off x="4455739" y="5016239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1111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оптрон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7146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Устройства защиты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402866" y="1318168"/>
            <a:ext cx="10400444" cy="2949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Автоматы защиты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Основная функция, возлагаемая на автоматические выключатели, сводится к защите кабеля от коротких замыканий и его перегрузки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диагностики неисправностей и аварий</a:t>
            </a:r>
          </a:p>
          <a:p>
            <a:pPr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технологический уровень, Второй технологический уровень, Третий технологический уровень 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производственной безопасности: обнаружение человека в опасных зонах, системы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взрывопредупреждения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т.п.</a:t>
            </a:r>
          </a:p>
          <a:p>
            <a:pPr lvl="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безопасности являются ключевыми функциями АСУ в энергетике. Защита человека от поражения электрическим током является главным и решающим фактором.</a:t>
            </a:r>
          </a:p>
        </p:txBody>
      </p:sp>
      <p:sp>
        <p:nvSpPr>
          <p:cNvPr id="2" name="AutoShape 2" descr="https://i-flashdrive.ru/800/600/https/urengoy-dobycha.gazprom.ru/d/textpage/7c/124/32.jpg">
            <a:extLst>
              <a:ext uri="{FF2B5EF4-FFF2-40B4-BE49-F238E27FC236}">
                <a16:creationId xmlns:a16="http://schemas.microsoft.com/office/drawing/2014/main" id="{5D20D72F-86BD-4973-B08F-4271A90310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6" name="Picture 6" descr="https://www.gozetim.com/images/manuel-ve-mekanik-numune-alma---sistem-sapma-testi.jpg">
            <a:extLst>
              <a:ext uri="{FF2B5EF4-FFF2-40B4-BE49-F238E27FC236}">
                <a16:creationId xmlns:a16="http://schemas.microsoft.com/office/drawing/2014/main" id="{1BF2DBA0-3598-45F4-B190-26203891D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245" y="4267693"/>
            <a:ext cx="3506948" cy="233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458E91-421C-414B-9523-304296863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456" y="4267693"/>
            <a:ext cx="1629172" cy="233562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5FA0A4-931E-4BCE-AB6B-CA79EE4129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2481" y="4267693"/>
            <a:ext cx="4276939" cy="123348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AA234E-2535-4C71-9216-1AD9DFE445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2481" y="5610253"/>
            <a:ext cx="3346289" cy="9311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4C91D92-F2CF-4670-A97C-C63AE9169B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5970" y="5610253"/>
            <a:ext cx="448539" cy="93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139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Устройства для отображения (вывода) данных и взаимодействия с оператором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FBDA4C0-EB33-44EC-882D-BE8B7D519540}"/>
              </a:ext>
            </a:extLst>
          </p:cNvPr>
          <p:cNvSpPr/>
          <p:nvPr/>
        </p:nvSpPr>
        <p:spPr>
          <a:xfrm>
            <a:off x="1373504" y="1841388"/>
            <a:ext cx="10400444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Устройства звуковой и световой сигнализации (индикации) - в простейшем случае это обычные лампочки и звонки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Панели оператора (в том числе сенсорные)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Мониторы и другие устройства визуализации</a:t>
            </a:r>
          </a:p>
          <a:p>
            <a:pPr marL="342900" lvl="0" indent="-342900">
              <a:lnSpc>
                <a:spcPct val="8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Принтеры и другие печатающие и пишущие устройства</a:t>
            </a:r>
          </a:p>
        </p:txBody>
      </p:sp>
      <p:sp>
        <p:nvSpPr>
          <p:cNvPr id="2" name="AutoShape 2" descr="https://i-flashdrive.ru/800/600/https/urengoy-dobycha.gazprom.ru/d/textpage/7c/124/32.jpg">
            <a:extLst>
              <a:ext uri="{FF2B5EF4-FFF2-40B4-BE49-F238E27FC236}">
                <a16:creationId xmlns:a16="http://schemas.microsoft.com/office/drawing/2014/main" id="{5D20D72F-86BD-4973-B08F-4271A90310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77B2C6D-A245-49E1-95B8-3E53AC07B01B}"/>
              </a:ext>
            </a:extLst>
          </p:cNvPr>
          <p:cNvSpPr/>
          <p:nvPr/>
        </p:nvSpPr>
        <p:spPr>
          <a:xfrm>
            <a:off x="1373504" y="3493811"/>
            <a:ext cx="9820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того, чтобы выдавать человеку нужную информацию, существуют устройства отображения (вывода) данных. Некоторые из них могут быть одновременно как устройством вывода, так и устройством ввода (например, панели оператора)</a:t>
            </a:r>
          </a:p>
        </p:txBody>
      </p:sp>
      <p:pic>
        <p:nvPicPr>
          <p:cNvPr id="11266" name="Picture 2" descr="https://image.made-in-china.com/2f0j00FPsfDZGaYgqW/Fungway-Series-Security-Systems-Addressable-Control-Panel-for-Protect-Buildings.jpg">
            <a:extLst>
              <a:ext uri="{FF2B5EF4-FFF2-40B4-BE49-F238E27FC236}">
                <a16:creationId xmlns:a16="http://schemas.microsoft.com/office/drawing/2014/main" id="{D7168227-2BDC-438E-AEC3-0813EF6B9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594" y="4521724"/>
            <a:ext cx="1823950" cy="208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zonadostupa.ru/images/products/honeywell/710rd.jpeg">
            <a:extLst>
              <a:ext uri="{FF2B5EF4-FFF2-40B4-BE49-F238E27FC236}">
                <a16:creationId xmlns:a16="http://schemas.microsoft.com/office/drawing/2014/main" id="{F72FD4A9-B4D1-4EC0-982C-9C2236696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141" y="4738151"/>
            <a:ext cx="1570314" cy="157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188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9409" y="668598"/>
            <a:ext cx="10343626" cy="52322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Типовая многоуровневая структура системы энергоснабжения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AAA68B-E0CA-469D-B133-65BD8257D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710" y="1688459"/>
            <a:ext cx="5267325" cy="379095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4CF239D-AC7F-40BD-BC56-5952D1FA6EDF}"/>
              </a:ext>
            </a:extLst>
          </p:cNvPr>
          <p:cNvSpPr/>
          <p:nvPr/>
        </p:nvSpPr>
        <p:spPr>
          <a:xfrm>
            <a:off x="5917035" y="453456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221E1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Бытовые потребители, мощность несколько кВт, коммерческие или промышленные потребители, которые потребляют мощность в несколько МВт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B010408-304D-438A-94BB-A8DF4B228385}"/>
              </a:ext>
            </a:extLst>
          </p:cNvPr>
          <p:cNvSpPr/>
          <p:nvPr/>
        </p:nvSpPr>
        <p:spPr>
          <a:xfrm>
            <a:off x="5917035" y="3775957"/>
            <a:ext cx="609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221E1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Распределенная генерация </a:t>
            </a:r>
            <a:r>
              <a:rPr lang="en-US" sz="1600" dirty="0">
                <a:solidFill>
                  <a:srgbClr val="221E1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Distributed Generation</a:t>
            </a:r>
            <a:endParaRPr lang="ru-RU" sz="1600" dirty="0">
              <a:solidFill>
                <a:srgbClr val="221E1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возобновляемыми источниками энергии (</a:t>
            </a:r>
            <a:r>
              <a:rPr lang="en-US" sz="160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Renewable Energy Sources, RES</a:t>
            </a:r>
            <a:endParaRPr lang="ru-RU" sz="1600" dirty="0">
              <a:solidFill>
                <a:srgbClr val="221E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A75B994-1DE2-4B26-8F4C-3BC3EF528206}"/>
              </a:ext>
            </a:extLst>
          </p:cNvPr>
          <p:cNvSpPr/>
          <p:nvPr/>
        </p:nvSpPr>
        <p:spPr>
          <a:xfrm>
            <a:off x="5917035" y="3017346"/>
            <a:ext cx="6213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221E1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потребители с требованиями к качеству электроэнергии. </a:t>
            </a:r>
          </a:p>
          <a:p>
            <a:r>
              <a:rPr lang="ru-RU" sz="1600" dirty="0">
                <a:solidFill>
                  <a:srgbClr val="221E1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Высоковольтные сети (ВН, от 50 до 200 </a:t>
            </a:r>
            <a:r>
              <a:rPr lang="ru-RU" sz="1600" dirty="0" err="1">
                <a:solidFill>
                  <a:srgbClr val="221E1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кВ</a:t>
            </a:r>
            <a:r>
              <a:rPr lang="ru-RU" sz="1600" dirty="0">
                <a:solidFill>
                  <a:srgbClr val="221E1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и электростанций средней мощности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1AE7551-1D20-4FF3-A945-DE4B4BE2F93D}"/>
              </a:ext>
            </a:extLst>
          </p:cNvPr>
          <p:cNvSpPr/>
          <p:nvPr/>
        </p:nvSpPr>
        <p:spPr>
          <a:xfrm>
            <a:off x="5917035" y="2371015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221E1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Крупные узловые системы и электростанции. Связаны с соседними системами и странами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9164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BDDD4C-4508-4ADB-AD97-09376E550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Программные комплексы</a:t>
            </a:r>
          </a:p>
        </p:txBody>
      </p:sp>
      <p:sp>
        <p:nvSpPr>
          <p:cNvPr id="2" name="AutoShape 2" descr="https://i-flashdrive.ru/800/600/https/urengoy-dobycha.gazprom.ru/d/textpage/7c/124/32.jpg">
            <a:extLst>
              <a:ext uri="{FF2B5EF4-FFF2-40B4-BE49-F238E27FC236}">
                <a16:creationId xmlns:a16="http://schemas.microsoft.com/office/drawing/2014/main" id="{5D20D72F-86BD-4973-B08F-4271A90310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77B2C6D-A245-49E1-95B8-3E53AC07B01B}"/>
              </a:ext>
            </a:extLst>
          </p:cNvPr>
          <p:cNvSpPr/>
          <p:nvPr/>
        </p:nvSpPr>
        <p:spPr>
          <a:xfrm>
            <a:off x="1338044" y="1559463"/>
            <a:ext cx="9820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того, чтобы выдавать человеку нужную информацию, существуют устройства отображения (вывода) данных. Некоторые из них могут быть одновременно как устройством вывода, так и устройством ввода (например, панели оператора)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E1119D-6821-414D-9374-0C4CA4ABF9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227" y="2747395"/>
            <a:ext cx="5434131" cy="3854837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6744AAB-60F0-41C7-B0CF-868F38DF99AB}"/>
              </a:ext>
            </a:extLst>
          </p:cNvPr>
          <p:cNvSpPr/>
          <p:nvPr/>
        </p:nvSpPr>
        <p:spPr>
          <a:xfrm>
            <a:off x="883642" y="2597120"/>
            <a:ext cx="4619536" cy="415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ts val="1000"/>
              </a:spcBef>
              <a:spcAft>
                <a:spcPts val="800"/>
              </a:spcAft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сбора, обработки, отображения и архивирования информации об объекте (SCADA)</a:t>
            </a:r>
          </a:p>
          <a:p>
            <a:pPr marL="342900" indent="-342900">
              <a:lnSpc>
                <a:spcPct val="80000"/>
              </a:lnSpc>
              <a:spcBef>
                <a:spcPts val="1000"/>
              </a:spcBef>
              <a:spcAft>
                <a:spcPts val="800"/>
              </a:spcAft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оперативного управления энергопотреблением (EMS)</a:t>
            </a:r>
          </a:p>
          <a:p>
            <a:pPr marL="342900" indent="-342900">
              <a:lnSpc>
                <a:spcPct val="80000"/>
              </a:lnSpc>
              <a:spcBef>
                <a:spcPts val="1000"/>
              </a:spcBef>
              <a:spcAft>
                <a:spcPts val="800"/>
              </a:spcAft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управления отключениями (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OMS)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ts val="1000"/>
              </a:spcBef>
              <a:spcAft>
                <a:spcPts val="800"/>
              </a:spcAft>
              <a:buClr>
                <a:schemeClr val="accent1"/>
              </a:buClr>
              <a:buFont typeface="Wingdings 3" panose="05040102010807070707" charset="2"/>
              <a:buChar char=""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управления мобильными бригадами (Цифровой электромонтер)</a:t>
            </a:r>
          </a:p>
          <a:p>
            <a:pPr marL="7429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7429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  <a:p>
            <a:pPr marL="7429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0483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0AD1BC8-C411-4566-BEDA-51C15ADD58BE}"/>
              </a:ext>
            </a:extLst>
          </p:cNvPr>
          <p:cNvSpPr/>
          <p:nvPr/>
        </p:nvSpPr>
        <p:spPr>
          <a:xfrm>
            <a:off x="1006679" y="1720324"/>
            <a:ext cx="10989941" cy="966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Контроллер присоединения предназначен для измерения электрической энергии, мощности, коммерческого и технического многотарифного учета энергоресурсов, сбора, обработки, хранения, отображения и передачи полученной информации.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7E4E6F1-7D3D-4DA2-99CA-470BFFD72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Принцип работы аппаратного и программного обеспечения контроллера присоединений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5FF311C-B2C9-4D1C-ABF5-377737209075}"/>
              </a:ext>
            </a:extLst>
          </p:cNvPr>
          <p:cNvSpPr/>
          <p:nvPr/>
        </p:nvSpPr>
        <p:spPr>
          <a:xfrm>
            <a:off x="1586245" y="2870843"/>
            <a:ext cx="464677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доступные функции контроллера обеспечиваются благодаря функциональным модулям, которые устанавливаются в отдельные слоты корпуса.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следующем слайде в таблице приводится краткое описание различных функциональных модулей для контроллера присоединений фирмы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Sprecon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(Австрия)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58F3B57-36A2-4740-AEAC-5530C3C2B0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2618" y="2839096"/>
            <a:ext cx="4476802" cy="317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552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7E4E6F1-7D3D-4DA2-99CA-470BFFD72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245" y="668598"/>
            <a:ext cx="10133175" cy="52322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Принцип работы аппаратного и программного обеспечения контроллера присоединений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7C58F0-FA2D-42F9-9848-81AA651304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531" y="0"/>
            <a:ext cx="90809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8236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040DF86-198B-421B-8633-1522E445E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138" y="413420"/>
            <a:ext cx="9191625" cy="245745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D4A877A-51D4-400F-958A-6E9427D36C74}"/>
              </a:ext>
            </a:extLst>
          </p:cNvPr>
          <p:cNvSpPr/>
          <p:nvPr/>
        </p:nvSpPr>
        <p:spPr>
          <a:xfrm>
            <a:off x="1630261" y="3302200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примера возьмем корзину Контроллера SPRECON-E-C96 (PU-2432 и корпус 84 HP). Он оборудован следующими функциональными модулями: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 1 × ECOM;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 2 × SC;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 1 × DI32;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 8 × AO-2000;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 1 × PS со встроенным DIU 10C4;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AF9749-0B12-4C4B-9964-6EC38C1361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785" y="3987131"/>
            <a:ext cx="5127196" cy="214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5423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D7224B6-1AE3-4762-8773-F238EE7D401A}"/>
              </a:ext>
            </a:extLst>
          </p:cNvPr>
          <p:cNvSpPr/>
          <p:nvPr/>
        </p:nvSpPr>
        <p:spPr>
          <a:xfrm>
            <a:off x="2078500" y="727637"/>
            <a:ext cx="970803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25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Конфигурирование и специальные настройки устройств автоматизации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CBCB77C-D3A9-49A9-BB4F-BAA4FB80ED55}"/>
              </a:ext>
            </a:extLst>
          </p:cNvPr>
          <p:cNvSpPr/>
          <p:nvPr/>
        </p:nvSpPr>
        <p:spPr>
          <a:xfrm>
            <a:off x="2078500" y="1860223"/>
            <a:ext cx="9380861" cy="663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 функции могут быть сконфигурированы независимо друг от друга, поэтому различается системная конфигурация и конфигурация аппаратной части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EA631D6-FBBE-40F4-B4FF-26A50012FC01}"/>
              </a:ext>
            </a:extLst>
          </p:cNvPr>
          <p:cNvSpPr/>
          <p:nvPr/>
        </p:nvSpPr>
        <p:spPr>
          <a:xfrm>
            <a:off x="2078500" y="2523803"/>
            <a:ext cx="4607526" cy="3627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Все работы по конфигурированию контроллера осуществляются с помощью специализированного ПО производителя, запускаемого под ОС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Windows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Имеется возможность локального или удаленного подключения к контроллеру.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После выполнения работ по конфигурированию готовый файл загружается в контроллер. При успешной настройке устройство готово к использованию.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97F8F0-EA30-4C02-A76F-059583C44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708" y="2731304"/>
            <a:ext cx="403796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362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2783E0-5FF3-4842-8394-CB21978E83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Следующие дни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C3D584-E089-4371-B194-51A8F2843D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07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Управление электроэнергетическим режимом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87DBECD-7750-4B0D-A097-ADC4ADF581FF}"/>
              </a:ext>
            </a:extLst>
          </p:cNvPr>
          <p:cNvSpPr/>
          <p:nvPr/>
        </p:nvSpPr>
        <p:spPr>
          <a:xfrm>
            <a:off x="1619076" y="1557546"/>
            <a:ext cx="6065232" cy="274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Понятие «электроэнергетический режим» характеризует состояние электроэнергетической системы в каждый момент времени. Режим зависит от состава включенных элементов энергосистемы – генераторов электростанций, подстанций, ЛЭП – и их нагрузки. Процесс производства, передачи, распределения и потребления электроэнергии определяется значениями напряжения, мощности, частоты и силы тока. Эти значения называются параметрами режима.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F02853-D9F9-4F9E-9CB6-2BDC5C0A23A5}"/>
              </a:ext>
            </a:extLst>
          </p:cNvPr>
          <p:cNvSpPr/>
          <p:nvPr/>
        </p:nvSpPr>
        <p:spPr>
          <a:xfrm>
            <a:off x="9253057" y="1711354"/>
            <a:ext cx="1686187" cy="6543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режимов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B8D8071-FFDA-4A3B-9ED2-67F4E7D03B46}"/>
              </a:ext>
            </a:extLst>
          </p:cNvPr>
          <p:cNvSpPr/>
          <p:nvPr/>
        </p:nvSpPr>
        <p:spPr>
          <a:xfrm>
            <a:off x="7972942" y="2609197"/>
            <a:ext cx="1992385" cy="6543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Установившийся режим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3044BB4-CD9B-4A41-97AC-78134BDA7404}"/>
              </a:ext>
            </a:extLst>
          </p:cNvPr>
          <p:cNvSpPr/>
          <p:nvPr/>
        </p:nvSpPr>
        <p:spPr>
          <a:xfrm>
            <a:off x="10096150" y="2603603"/>
            <a:ext cx="1992385" cy="654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Переходной режим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A1052B0-AD5D-4745-A728-CB49C2197636}"/>
              </a:ext>
            </a:extLst>
          </p:cNvPr>
          <p:cNvSpPr/>
          <p:nvPr/>
        </p:nvSpPr>
        <p:spPr>
          <a:xfrm>
            <a:off x="8442725" y="3649661"/>
            <a:ext cx="1653425" cy="502890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Нормальный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3BDC56B-4D33-4C45-BB4F-55DA0BE240DB}"/>
              </a:ext>
            </a:extLst>
          </p:cNvPr>
          <p:cNvSpPr/>
          <p:nvPr/>
        </p:nvSpPr>
        <p:spPr>
          <a:xfrm>
            <a:off x="8442724" y="4397680"/>
            <a:ext cx="1653425" cy="5028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Аварийный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C4AA485-8318-4397-8199-B242F0C0712C}"/>
              </a:ext>
            </a:extLst>
          </p:cNvPr>
          <p:cNvSpPr/>
          <p:nvPr/>
        </p:nvSpPr>
        <p:spPr>
          <a:xfrm>
            <a:off x="8442724" y="5185072"/>
            <a:ext cx="2060293" cy="5028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Послеаварийный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FCEDCBCB-9E84-44E3-86F0-ED3FC58E2EB4}"/>
              </a:ext>
            </a:extLst>
          </p:cNvPr>
          <p:cNvCxnSpPr/>
          <p:nvPr/>
        </p:nvCxnSpPr>
        <p:spPr>
          <a:xfrm>
            <a:off x="8237989" y="3257944"/>
            <a:ext cx="0" cy="21865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D09919E2-336C-4B44-AE8D-7B442C894CE4}"/>
              </a:ext>
            </a:extLst>
          </p:cNvPr>
          <p:cNvCxnSpPr>
            <a:stCxn id="11" idx="1"/>
          </p:cNvCxnSpPr>
          <p:nvPr/>
        </p:nvCxnSpPr>
        <p:spPr>
          <a:xfrm flipH="1">
            <a:off x="8237989" y="5436517"/>
            <a:ext cx="204735" cy="7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BE311E50-916C-4DC8-82FA-47EF0313F2F6}"/>
              </a:ext>
            </a:extLst>
          </p:cNvPr>
          <p:cNvCxnSpPr>
            <a:stCxn id="10" idx="1"/>
          </p:cNvCxnSpPr>
          <p:nvPr/>
        </p:nvCxnSpPr>
        <p:spPr>
          <a:xfrm flipH="1" flipV="1">
            <a:off x="8237989" y="4639112"/>
            <a:ext cx="204735" cy="10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B73DA9C-E5E4-4ADD-9F7E-E80CCDA98A8E}"/>
              </a:ext>
            </a:extLst>
          </p:cNvPr>
          <p:cNvCxnSpPr>
            <a:stCxn id="9" idx="1"/>
          </p:cNvCxnSpPr>
          <p:nvPr/>
        </p:nvCxnSpPr>
        <p:spPr>
          <a:xfrm flipH="1">
            <a:off x="8237989" y="3901106"/>
            <a:ext cx="204736" cy="81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25520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Управление электроэнергетическим режимом</a:t>
            </a:r>
          </a:p>
        </p:txBody>
      </p:sp>
      <p:pic>
        <p:nvPicPr>
          <p:cNvPr id="2050" name="Picture 2" descr="https://libr.aues.kz/facultet/eef/kaf_esss/50/umm/esss_2.files/image030.jpg">
            <a:extLst>
              <a:ext uri="{FF2B5EF4-FFF2-40B4-BE49-F238E27FC236}">
                <a16:creationId xmlns:a16="http://schemas.microsoft.com/office/drawing/2014/main" id="{96552E74-186B-4096-A86E-C1BB91F43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121" y="1360196"/>
            <a:ext cx="5629275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4D201D-386B-43AF-B4A3-D9BDBF522364}"/>
              </a:ext>
            </a:extLst>
          </p:cNvPr>
          <p:cNvSpPr/>
          <p:nvPr/>
        </p:nvSpPr>
        <p:spPr>
          <a:xfrm>
            <a:off x="875251" y="1360196"/>
            <a:ext cx="51076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just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Совмещенные статические характеристики 1, 2 регулирования w=f(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ru-RU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)или U=f(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</a:t>
            </a:r>
            <a:r>
              <a:rPr lang="ru-RU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для двух синхронных генераторов, иллюстрирующие определенность их нагрузок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ru-RU" i="1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P</a:t>
            </a:r>
            <a:r>
              <a:rPr lang="ru-RU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2 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или Q</a:t>
            </a:r>
            <a:r>
              <a:rPr lang="ru-RU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,Q</a:t>
            </a:r>
            <a:r>
              <a:rPr lang="ru-RU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2 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 наличии отклонения частоты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Δw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или напряжения ΔU от предписанных значений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</a:t>
            </a:r>
            <a:r>
              <a:rPr lang="ru-RU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np1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U</a:t>
            </a:r>
            <a:r>
              <a:rPr lang="ru-RU" baseline="-25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np1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поддерживаемых только при холостом ходе. Мощности определяются коэффициентами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статизма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характеристик, например,</a:t>
            </a:r>
            <a:endParaRPr lang="ru-RU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https://libr.aues.kz/facultet/eef/kaf_esss/50/umm/esss_2.files/image029.png">
            <a:extLst>
              <a:ext uri="{FF2B5EF4-FFF2-40B4-BE49-F238E27FC236}">
                <a16:creationId xmlns:a16="http://schemas.microsoft.com/office/drawing/2014/main" id="{FCFA44A5-AC54-4B54-A55B-92E760579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076" y="4314782"/>
            <a:ext cx="2360495" cy="66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D86ADF2-4AAA-49A0-9FC5-41D78E326E5D}"/>
              </a:ext>
            </a:extLst>
          </p:cNvPr>
          <p:cNvSpPr/>
          <p:nvPr/>
        </p:nvSpPr>
        <p:spPr>
          <a:xfrm>
            <a:off x="1059808" y="5198806"/>
            <a:ext cx="98458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 algn="just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Очевидно, что при астатических - горизонтальных характеристиках (</a:t>
            </a:r>
            <a:r>
              <a:rPr lang="ru-RU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ru-RU" i="1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= 0) возникает неопределенность распределения мощностей.</a:t>
            </a:r>
            <a:endParaRPr lang="ru-RU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B0A477A-A3E5-499D-A531-8F05F4A367F8}"/>
              </a:ext>
            </a:extLst>
          </p:cNvPr>
          <p:cNvSpPr/>
          <p:nvPr/>
        </p:nvSpPr>
        <p:spPr>
          <a:xfrm>
            <a:off x="6209121" y="416516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Графики, показывают определенность распределения нагрузки электростанциями между синхронными генераторами</a:t>
            </a:r>
          </a:p>
        </p:txBody>
      </p:sp>
    </p:spTree>
    <p:extLst>
      <p:ext uri="{BB962C8B-B14F-4D97-AF65-F5344CB8AC3E}">
        <p14:creationId xmlns:p14="http://schemas.microsoft.com/office/powerpoint/2010/main" val="36068421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Управление электроэнергетическим режимом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4D201D-386B-43AF-B4A3-D9BDBF522364}"/>
              </a:ext>
            </a:extLst>
          </p:cNvPr>
          <p:cNvSpPr/>
          <p:nvPr/>
        </p:nvSpPr>
        <p:spPr>
          <a:xfrm>
            <a:off x="1138212" y="1629166"/>
            <a:ext cx="51076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Нормальный режим обеспечивается автоматическим управлением электроэнергетическими объектами ранее рассмотренным арсеналом управляющих автоматических устройств и систем.</a:t>
            </a:r>
            <a:endParaRPr lang="ru-RU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4CB672-D08E-44F3-B575-1C1E4F8A4D6F}"/>
              </a:ext>
            </a:extLst>
          </p:cNvPr>
          <p:cNvSpPr/>
          <p:nvPr/>
        </p:nvSpPr>
        <p:spPr>
          <a:xfrm>
            <a:off x="7503160" y="1563140"/>
            <a:ext cx="1992385" cy="6543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Установившийся режим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2D1FEE3-4E2D-4B6A-99AF-8F8477D6265D}"/>
              </a:ext>
            </a:extLst>
          </p:cNvPr>
          <p:cNvSpPr/>
          <p:nvPr/>
        </p:nvSpPr>
        <p:spPr>
          <a:xfrm>
            <a:off x="9626368" y="1557546"/>
            <a:ext cx="1992385" cy="654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Переходной режим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73A022-E409-42FA-9412-1637AB54051E}"/>
              </a:ext>
            </a:extLst>
          </p:cNvPr>
          <p:cNvSpPr/>
          <p:nvPr/>
        </p:nvSpPr>
        <p:spPr>
          <a:xfrm>
            <a:off x="7972943" y="2603604"/>
            <a:ext cx="1653425" cy="502890"/>
          </a:xfrm>
          <a:prstGeom prst="rect">
            <a:avLst/>
          </a:prstGeom>
          <a:solidFill>
            <a:srgbClr val="CCFFC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Нормальный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FA8A857-4A6A-4D31-A1FC-D13D8B99AF0A}"/>
              </a:ext>
            </a:extLst>
          </p:cNvPr>
          <p:cNvSpPr/>
          <p:nvPr/>
        </p:nvSpPr>
        <p:spPr>
          <a:xfrm>
            <a:off x="7972942" y="3351623"/>
            <a:ext cx="1653425" cy="502890"/>
          </a:xfrm>
          <a:prstGeom prst="rect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Аварийный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7D2D0339-A87C-4013-BE8D-454F7B1B72D3}"/>
              </a:ext>
            </a:extLst>
          </p:cNvPr>
          <p:cNvCxnSpPr>
            <a:cxnSpLocks/>
          </p:cNvCxnSpPr>
          <p:nvPr/>
        </p:nvCxnSpPr>
        <p:spPr>
          <a:xfrm>
            <a:off x="7768207" y="2211887"/>
            <a:ext cx="0" cy="13911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C0EADAA5-D76E-44B0-B5A3-A5F624DBF27C}"/>
              </a:ext>
            </a:extLst>
          </p:cNvPr>
          <p:cNvCxnSpPr>
            <a:cxnSpLocks/>
            <a:stCxn id="14" idx="1"/>
          </p:cNvCxnSpPr>
          <p:nvPr/>
        </p:nvCxnSpPr>
        <p:spPr>
          <a:xfrm flipH="1">
            <a:off x="7768207" y="3603068"/>
            <a:ext cx="20473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04A950E9-23BC-4B24-84B7-DEE778828E51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768206" y="2855049"/>
            <a:ext cx="20473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94F96EF-C293-499D-813E-A93C5C2DAA5C}"/>
              </a:ext>
            </a:extLst>
          </p:cNvPr>
          <p:cNvSpPr/>
          <p:nvPr/>
        </p:nvSpPr>
        <p:spPr>
          <a:xfrm>
            <a:off x="2492882" y="5046433"/>
            <a:ext cx="948016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Аварийный режим развивается из утяжеленного или непосредственно вследствие интенсивных возмущающих воздействий. Основными задачами автоматического управления в аварийном режиме являются: выявление и устранение, если возможно, возмущающего воздействия; предотвращение дальнейшего развития аварийной ситуации и ее распространения; восстановление нормального режима.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29775D8-9AC9-49C6-9EB2-9E8AFA7E0CB6}"/>
              </a:ext>
            </a:extLst>
          </p:cNvPr>
          <p:cNvSpPr/>
          <p:nvPr/>
        </p:nvSpPr>
        <p:spPr>
          <a:xfrm>
            <a:off x="1095475" y="3126930"/>
            <a:ext cx="63649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00066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Переходной </a:t>
            </a:r>
            <a:r>
              <a:rPr lang="ru-RU" dirty="0">
                <a:solidFill>
                  <a:srgbClr val="000666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режим характеризуется отклонениями режимных параметров, обычно пониженными значениями напряжений и частоты, допустимыми лишь кратковременно. Перетоки мощностей могут превышать длительно допустимые в нормальном режиме, но не доходить до опасных для статической устойчивости значений.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C94AED22-E449-4A42-8818-9C0A67F93D31}"/>
              </a:ext>
            </a:extLst>
          </p:cNvPr>
          <p:cNvCxnSpPr>
            <a:stCxn id="11" idx="2"/>
          </p:cNvCxnSpPr>
          <p:nvPr/>
        </p:nvCxnSpPr>
        <p:spPr>
          <a:xfrm flipH="1">
            <a:off x="10622560" y="2211887"/>
            <a:ext cx="1" cy="13811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6C8D9CD5-823B-41DC-94DE-AAF137C9F355}"/>
              </a:ext>
            </a:extLst>
          </p:cNvPr>
          <p:cNvCxnSpPr>
            <a:endCxn id="12" idx="3"/>
          </p:cNvCxnSpPr>
          <p:nvPr/>
        </p:nvCxnSpPr>
        <p:spPr>
          <a:xfrm flipH="1">
            <a:off x="9626368" y="2855049"/>
            <a:ext cx="99619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F751648E-F13F-4DF9-909A-5BA7DE46B676}"/>
              </a:ext>
            </a:extLst>
          </p:cNvPr>
          <p:cNvCxnSpPr>
            <a:endCxn id="14" idx="3"/>
          </p:cNvCxnSpPr>
          <p:nvPr/>
        </p:nvCxnSpPr>
        <p:spPr>
          <a:xfrm flipH="1">
            <a:off x="9626367" y="3603068"/>
            <a:ext cx="99619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9027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Возмущающие воздействия на электроэнергетические системы и управляющие противоаварийные воздействия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4D201D-386B-43AF-B4A3-D9BDBF522364}"/>
              </a:ext>
            </a:extLst>
          </p:cNvPr>
          <p:cNvSpPr/>
          <p:nvPr/>
        </p:nvSpPr>
        <p:spPr>
          <a:xfrm>
            <a:off x="1138212" y="1629166"/>
            <a:ext cx="10849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Возмущающие воздействия вызывают внезапные скачкообразные изменения мощностей, передаваемых по линиям электропередачи, и интенсивные и в широких пределах изменения режимных параметров работы электроэнергетической системы. По степени тяжести различаются три категории или группы опасных возмущающих воздействий.</a:t>
            </a:r>
            <a:endParaRPr lang="ru-RU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952CD5-9752-4D7C-8715-2A5112B1A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568" y="2985329"/>
            <a:ext cx="5067300" cy="31623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0D48AFCA-E438-4CEA-A929-FC02D517CC59}"/>
                  </a:ext>
                </a:extLst>
              </p:cNvPr>
              <p:cNvSpPr/>
              <p:nvPr/>
            </p:nvSpPr>
            <p:spPr>
              <a:xfrm>
                <a:off x="1071100" y="2985329"/>
                <a:ext cx="6096000" cy="147732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ru-RU" dirty="0">
                    <a:solidFill>
                      <a:srgbClr val="0000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отношение максимального отклонения переходного процесса за­мкнутой системы</a:t>
                </a:r>
                <a:r>
                  <a:rPr lang="en-US" dirty="0">
                    <a:solidFill>
                      <a:srgbClr val="0000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-</a:t>
                </a:r>
                <a:r>
                  <a:rPr lang="ru-RU" dirty="0">
                    <a:solidFill>
                      <a:srgbClr val="0000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b="1" dirty="0" err="1">
                    <a:solidFill>
                      <a:srgbClr val="0000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</a:t>
                </a:r>
                <a:r>
                  <a:rPr lang="en-US" b="1" baseline="30000" dirty="0" err="1">
                    <a:solidFill>
                      <a:srgbClr val="0000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R</a:t>
                </a:r>
                <a:r>
                  <a:rPr lang="en-US" b="1" baseline="-25000" dirty="0" err="1">
                    <a:solidFill>
                      <a:srgbClr val="0000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max</a:t>
                </a:r>
                <a:r>
                  <a:rPr lang="en-US" b="1" dirty="0">
                    <a:solidFill>
                      <a:srgbClr val="0000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</a:p>
              <a:p>
                <a:r>
                  <a:rPr lang="ru-RU" dirty="0">
                    <a:solidFill>
                      <a:srgbClr val="000000"/>
                    </a:solidFill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возмущающее воздействи­</a:t>
                </a:r>
                <a:r>
                  <a:rPr lang="ru-RU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е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∆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f</a:t>
                </a:r>
                <a:r>
                  <a:rPr lang="ru-RU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, </a:t>
                </a:r>
              </a:p>
              <a:p>
                <a:r>
                  <a:rPr lang="ru-RU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максимальное отклонение </a:t>
                </a:r>
                <a14:m>
                  <m:oMath xmlns:m="http://schemas.openxmlformats.org/officeDocument/2006/math">
                    <m:r>
                      <a:rPr lang="ru-RU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∆</m:t>
                    </m:r>
                  </m:oMath>
                </a14:m>
                <a:r>
                  <a:rPr lang="en-US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x</a:t>
                </a:r>
                <a:r>
                  <a:rPr lang="ru-RU" baseline="-25000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об</a:t>
                </a:r>
                <a:r>
                  <a:rPr lang="ru-RU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(∞)   </a:t>
                </a:r>
              </a:p>
              <a:p>
                <a:r>
                  <a:rPr lang="ru-RU" dirty="0">
                    <a:solidFill>
                      <a:srgbClr val="000000"/>
                    </a:solidFill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уставка </a:t>
                </a:r>
                <a:r>
                  <a:rPr lang="en-US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g</a:t>
                </a:r>
                <a:r>
                  <a:rPr lang="ru-RU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</a:t>
                </a:r>
                <a:r>
                  <a:rPr lang="ru-RU" i="1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)</a:t>
                </a:r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0D48AFCA-E438-4CEA-A929-FC02D517CC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100" y="2985329"/>
                <a:ext cx="6096000" cy="1477328"/>
              </a:xfrm>
              <a:prstGeom prst="rect">
                <a:avLst/>
              </a:prstGeom>
              <a:blipFill>
                <a:blip r:embed="rId3"/>
                <a:stretch>
                  <a:fillRect l="-900" t="-2479" b="-57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7B2E25-09B4-4CF5-B822-9AB590EE1B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5829" y="4618491"/>
            <a:ext cx="2563547" cy="70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25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302" y="624109"/>
            <a:ext cx="9600310" cy="953021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Иерархическая структура оперативно-диспетчерского управления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EB0F82F-1A36-4523-B35E-A2E8233B6E03}"/>
              </a:ext>
            </a:extLst>
          </p:cNvPr>
          <p:cNvSpPr/>
          <p:nvPr/>
        </p:nvSpPr>
        <p:spPr>
          <a:xfrm>
            <a:off x="1199626" y="1824243"/>
            <a:ext cx="107127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roboto"/>
              </a:rPr>
              <a:t>Автоматизированная система диспетчерского управления (АСДУ) ЭЭС представляет собой иерархическую систему, обеспечивающую сбор, преобразование, передачу, обработку и отображение информации о состоянии и режиме системы, формирование на основе собранной схемной и режимной информации, передачу и реализацию управляющих команд с целью </a:t>
            </a:r>
            <a:r>
              <a:rPr lang="ru-RU" dirty="0" err="1">
                <a:solidFill>
                  <a:srgbClr val="000000"/>
                </a:solidFill>
                <a:latin typeface="roboto"/>
              </a:rPr>
              <a:t>выпол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-нения системой функций надежного снабжения электрической и тепловой энергией требуемого качества всех ее потребителей.</a:t>
            </a:r>
            <a:endParaRPr lang="ru-RU" b="0" i="0" dirty="0">
              <a:solidFill>
                <a:srgbClr val="000000"/>
              </a:solidFill>
              <a:effectLst/>
              <a:latin typeface="roboto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8552A63-06D8-4923-A641-9840D24B5FB2}"/>
              </a:ext>
            </a:extLst>
          </p:cNvPr>
          <p:cNvSpPr/>
          <p:nvPr/>
        </p:nvSpPr>
        <p:spPr>
          <a:xfrm>
            <a:off x="1722540" y="4135130"/>
            <a:ext cx="101898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АСДУ включает в себя: 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управляющие вычислительные центры (УВЦ) в ЦДУ ЕЭС; 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объединенные диспетчерские управления (ОДУ) ОЭС; 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диспетчерские пункты (ДП) предприятий электрических сетей (ПЭС); 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АСУ технологическими процессами (АСУ ТП) электростанций, энергоблоков и подстанций; 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централизованные и локальные системы автоматического регулирования и управления.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3348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Возмущающие воздействия на электроэнергетические системы и управляющие противоаварийные воздействия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4D201D-386B-43AF-B4A3-D9BDBF522364}"/>
              </a:ext>
            </a:extLst>
          </p:cNvPr>
          <p:cNvSpPr/>
          <p:nvPr/>
        </p:nvSpPr>
        <p:spPr>
          <a:xfrm>
            <a:off x="1129823" y="1512795"/>
            <a:ext cx="1084965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Противоаварийные управляющие воздействия производят:</a:t>
            </a:r>
          </a:p>
          <a:p>
            <a:pPr marR="9525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повышение пропускной способности электропередачи, т.е. ее предельную передаваемую мощность;</a:t>
            </a:r>
          </a:p>
          <a:p>
            <a:pPr marR="9525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снижение генерируемой мощности в избыточной передающей части ЭЭС, частота вращения синхронных генераторов в которой увеличивается;</a:t>
            </a:r>
          </a:p>
          <a:p>
            <a:pPr marR="9525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увеличение генерируемой мощности в дефицитной приемной части, синхронные генераторы которой уменьшают частоту своего вращения;</a:t>
            </a:r>
          </a:p>
          <a:p>
            <a:pPr marR="9525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уменьшение мощности, потребляемой нагрузкой приемной части электроэнергетической системы;</a:t>
            </a:r>
          </a:p>
          <a:p>
            <a:pPr marR="9525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увеличение нагрузки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синхронных генераторов передающей части.</a:t>
            </a:r>
          </a:p>
        </p:txBody>
      </p:sp>
    </p:spTree>
    <p:extLst>
      <p:ext uri="{BB962C8B-B14F-4D97-AF65-F5344CB8AC3E}">
        <p14:creationId xmlns:p14="http://schemas.microsoft.com/office/powerpoint/2010/main" val="25959892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Возмущающие воздействия на электроэнергетические системы и управляющие противоаварийные воздействия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84D201D-386B-43AF-B4A3-D9BDBF522364}"/>
              </a:ext>
            </a:extLst>
          </p:cNvPr>
          <p:cNvSpPr/>
          <p:nvPr/>
        </p:nvSpPr>
        <p:spPr>
          <a:xfrm>
            <a:off x="1129823" y="1512795"/>
            <a:ext cx="34925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9525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программная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форсировка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возбуждения 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ФВ 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синхронных генераторов — быстрое кратковременное увеличение ЭДС генера­торов до допустимого по их термической стойкости уровня, обу­словливающего повышение напряжений на шинах электростанции и предел передаваемой мощности электропередачи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s://libr.aues.kz/facultet/eef/kaf_esss/50/umm/esss_2.files/image031.jpg">
            <a:extLst>
              <a:ext uri="{FF2B5EF4-FFF2-40B4-BE49-F238E27FC236}">
                <a16:creationId xmlns:a16="http://schemas.microsoft.com/office/drawing/2014/main" id="{67BBA0F5-D4AD-4599-93BE-91F762130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334" y="1557546"/>
            <a:ext cx="7281643" cy="507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04366E1-2275-4DC8-81D5-367A8E3EF8A2}"/>
              </a:ext>
            </a:extLst>
          </p:cNvPr>
          <p:cNvSpPr/>
          <p:nvPr/>
        </p:nvSpPr>
        <p:spPr>
          <a:xfrm>
            <a:off x="1395369" y="5547031"/>
            <a:ext cx="31430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666"/>
                </a:solidFill>
                <a:latin typeface="Georgia" panose="02040502050405020303" pitchFamily="18" charset="0"/>
              </a:rPr>
              <a:t>Фрагмент электрической схемы объединенной</a:t>
            </a:r>
          </a:p>
          <a:p>
            <a:pPr algn="just"/>
            <a:r>
              <a:rPr lang="ru-RU" dirty="0">
                <a:solidFill>
                  <a:srgbClr val="000666"/>
                </a:solidFill>
                <a:latin typeface="Georgia" panose="02040502050405020303" pitchFamily="18" charset="0"/>
              </a:rPr>
              <a:t>электроэнергетической систем</a:t>
            </a:r>
            <a:endParaRPr lang="ru-RU" b="0" i="0" dirty="0">
              <a:solidFill>
                <a:srgbClr val="000666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8557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9170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Оценка состояния энергосистемы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EDC5303-AF15-4592-9D02-B87C8E64388D}"/>
              </a:ext>
            </a:extLst>
          </p:cNvPr>
          <p:cNvSpPr/>
          <p:nvPr/>
        </p:nvSpPr>
        <p:spPr>
          <a:xfrm>
            <a:off x="1619076" y="1305341"/>
            <a:ext cx="997450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Эффективное оперативное управление режимом электроэнергетической системы (ЭЭС) возможно только в условиях достаточного объема информации о параметрах режима и приемлемом качестве этой информации. Модель текущего режима ЭЭС как объекта управления формируется на основе информации, поступающей в оперативно-информационный управляющий комплекс (ОИУК) от средств телемеханики. В реальных условиях средств телемеханики, как правило, недостаточно, и недостающую информацию получают на базе контрольных замеров, экстраполяции и  решения задачи оценивания состояния.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Существуют два основных направления повышения достоверности телеизмерений в задачах оперативного управления :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индивидуальная фильтрация каждого телеизмерения (ТИ) независимо от их остальной совокупности;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использование связей между параметрами режима.</a:t>
            </a:r>
          </a:p>
        </p:txBody>
      </p:sp>
    </p:spTree>
    <p:extLst>
      <p:ext uri="{BB962C8B-B14F-4D97-AF65-F5344CB8AC3E}">
        <p14:creationId xmlns:p14="http://schemas.microsoft.com/office/powerpoint/2010/main" val="14479469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Оценка состояния энергосистемы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EDC5303-AF15-4592-9D02-B87C8E64388D}"/>
              </a:ext>
            </a:extLst>
          </p:cNvPr>
          <p:cNvSpPr/>
          <p:nvPr/>
        </p:nvSpPr>
        <p:spPr>
          <a:xfrm>
            <a:off x="1619076" y="1305341"/>
            <a:ext cx="9974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Режим ЭЭС может быть описан уравнениями баланса активной и реактивной мощности в каждом из узлов сети:</a:t>
            </a:r>
          </a:p>
        </p:txBody>
      </p:sp>
      <p:pic>
        <p:nvPicPr>
          <p:cNvPr id="4" name="Рисунок 3" descr="https://top-technologies.ru/snt/i/2006/8/image548.gif">
            <a:extLst>
              <a:ext uri="{FF2B5EF4-FFF2-40B4-BE49-F238E27FC236}">
                <a16:creationId xmlns:a16="http://schemas.microsoft.com/office/drawing/2014/main" id="{B4DFE716-C689-480A-B4CE-400D7F95BD9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750" y="1951672"/>
            <a:ext cx="1912690" cy="517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top-technologies.ru/snt/i/2006/8/image550.gif">
            <a:extLst>
              <a:ext uri="{FF2B5EF4-FFF2-40B4-BE49-F238E27FC236}">
                <a16:creationId xmlns:a16="http://schemas.microsoft.com/office/drawing/2014/main" id="{990F82A3-D509-4C53-A1EC-220713D017D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343" y="2469154"/>
            <a:ext cx="1907097" cy="51748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27A088E-76F5-4579-804C-3F19C0728E44}"/>
              </a:ext>
            </a:extLst>
          </p:cNvPr>
          <p:cNvSpPr/>
          <p:nvPr/>
        </p:nvSpPr>
        <p:spPr>
          <a:xfrm>
            <a:off x="4499294" y="1951672"/>
            <a:ext cx="8092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где 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ru-RU" baseline="-25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нk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ru-RU" baseline="-25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гk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ru-RU" baseline="-25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- активные мощности нагрузки, генерации и мощность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ru-RU" baseline="-25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нk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ru-RU" baseline="-25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гk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ru-RU" baseline="-25000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- то же для реактивных мощностей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https://top-technologies.ru/snt/i/2006/8/image556.gif">
            <a:extLst>
              <a:ext uri="{FF2B5EF4-FFF2-40B4-BE49-F238E27FC236}">
                <a16:creationId xmlns:a16="http://schemas.microsoft.com/office/drawing/2014/main" id="{F1FC49E7-0F0C-4EFF-A8F9-54A7E3D19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981" y="3379853"/>
            <a:ext cx="8827352" cy="59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ttps://top-technologies.ru/snt/i/2006/8/image558.gif">
            <a:extLst>
              <a:ext uri="{FF2B5EF4-FFF2-40B4-BE49-F238E27FC236}">
                <a16:creationId xmlns:a16="http://schemas.microsoft.com/office/drawing/2014/main" id="{396755F9-2302-439A-B50D-8B13AF4C1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981" y="4172972"/>
            <a:ext cx="8827377" cy="59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DCAA4D4-C004-4F24-B519-6AE018B37DC6}"/>
              </a:ext>
            </a:extLst>
          </p:cNvPr>
          <p:cNvSpPr/>
          <p:nvPr/>
        </p:nvSpPr>
        <p:spPr>
          <a:xfrm>
            <a:off x="1336643" y="3010521"/>
            <a:ext cx="8897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 этом уравнения балансов мощностей для 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го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узла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2CFCD48-A6F1-4E34-92B6-C7C2FF7272B4}"/>
              </a:ext>
            </a:extLst>
          </p:cNvPr>
          <p:cNvSpPr/>
          <p:nvPr/>
        </p:nvSpPr>
        <p:spPr>
          <a:xfrm>
            <a:off x="1468201" y="4738939"/>
            <a:ext cx="3835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где  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модули напряжений в  узлах</a:t>
            </a:r>
          </a:p>
        </p:txBody>
      </p:sp>
      <p:pic>
        <p:nvPicPr>
          <p:cNvPr id="5128" name="Picture 8" descr="https://top-technologies.ru/snt/i/2006/8/image560.gif">
            <a:extLst>
              <a:ext uri="{FF2B5EF4-FFF2-40B4-BE49-F238E27FC236}">
                <a16:creationId xmlns:a16="http://schemas.microsoft.com/office/drawing/2014/main" id="{EEBF935E-1400-48C3-A06D-0F652FE0E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981" y="5114563"/>
            <a:ext cx="1255729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top-technologies.ru/snt/i/2006/8/image562.gif">
            <a:extLst>
              <a:ext uri="{FF2B5EF4-FFF2-40B4-BE49-F238E27FC236}">
                <a16:creationId xmlns:a16="http://schemas.microsoft.com/office/drawing/2014/main" id="{8E3FF3EF-2773-4B45-AD7F-A197CCEAA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7" y="5091493"/>
            <a:ext cx="1433008" cy="36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0ACBD27-91FC-4F5B-8235-D14D3FC5BEEC}"/>
              </a:ext>
            </a:extLst>
          </p:cNvPr>
          <p:cNvSpPr/>
          <p:nvPr/>
        </p:nvSpPr>
        <p:spPr>
          <a:xfrm>
            <a:off x="4478132" y="5089391"/>
            <a:ext cx="7375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активная и реактивная проводимости в узле 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и ветви </a:t>
            </a:r>
            <a:r>
              <a:rPr lang="ru-RU" i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kj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061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Оценка состояния энергосистемы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EDC5303-AF15-4592-9D02-B87C8E64388D}"/>
              </a:ext>
            </a:extLst>
          </p:cNvPr>
          <p:cNvSpPr/>
          <p:nvPr/>
        </p:nvSpPr>
        <p:spPr>
          <a:xfrm>
            <a:off x="1619076" y="1305341"/>
            <a:ext cx="99745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Количество режимных параметров, входящих в уравнения1, 2 и 3, может значительно превышать число уравнений.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Остальные параметры режима обозначаются как вектор X =X(Y). Обозначив вектор телеизмерений как V¯ и действительные параметры как V , можно записать:</a:t>
            </a:r>
          </a:p>
        </p:txBody>
      </p:sp>
      <p:pic>
        <p:nvPicPr>
          <p:cNvPr id="6146" name="Picture 2" descr="https://top-technologies.ru/snt/i/2006/8/image572.gif">
            <a:extLst>
              <a:ext uri="{FF2B5EF4-FFF2-40B4-BE49-F238E27FC236}">
                <a16:creationId xmlns:a16="http://schemas.microsoft.com/office/drawing/2014/main" id="{2E1657B0-87A6-4D34-A0C8-EA881ED0B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187" y="2701386"/>
            <a:ext cx="1810881" cy="62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C4B48C8-3DFE-4D93-B39F-883E9D3EE650}"/>
              </a:ext>
            </a:extLst>
          </p:cNvPr>
          <p:cNvSpPr/>
          <p:nvPr/>
        </p:nvSpPr>
        <p:spPr>
          <a:xfrm>
            <a:off x="4629739" y="2880272"/>
            <a:ext cx="4123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где </a:t>
            </a:r>
            <a:r>
              <a:rPr lang="ru-RU" dirty="0" err="1">
                <a:solidFill>
                  <a:srgbClr val="333333"/>
                </a:solidFill>
                <a:latin typeface="Open Sans" panose="020B0606030504020204" pitchFamily="34" charset="0"/>
              </a:rPr>
              <a:t>n</a:t>
            </a:r>
            <a:r>
              <a:rPr lang="ru-RU" baseline="-25000" dirty="0" err="1">
                <a:solidFill>
                  <a:srgbClr val="333333"/>
                </a:solidFill>
                <a:latin typeface="Open Sans" panose="020B0606030504020204" pitchFamily="34" charset="0"/>
              </a:rPr>
              <a:t>V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 - вектор ошибок измерений.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20DBCDD-56CB-44AE-95BF-9E1A4EA3C49E}"/>
              </a:ext>
            </a:extLst>
          </p:cNvPr>
          <p:cNvSpPr/>
          <p:nvPr/>
        </p:nvSpPr>
        <p:spPr>
          <a:xfrm>
            <a:off x="1512813" y="3483485"/>
            <a:ext cx="960030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Задача оценивания состояния сводится к отысканию таких значений Y*, для которых вычисленные значения V(Y*) наиболее близки к измеренным значениям V¯.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решении задачи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потокораспределения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возможны три варианта: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вектор исходных данных образует базис;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вектор исходных данных избыточен;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исходных данных недостаточно для расчета режима.</a:t>
            </a:r>
          </a:p>
        </p:txBody>
      </p:sp>
    </p:spTree>
    <p:extLst>
      <p:ext uri="{BB962C8B-B14F-4D97-AF65-F5344CB8AC3E}">
        <p14:creationId xmlns:p14="http://schemas.microsoft.com/office/powerpoint/2010/main" val="1235507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Оценка состояния энергосистемы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EDC5303-AF15-4592-9D02-B87C8E64388D}"/>
              </a:ext>
            </a:extLst>
          </p:cNvPr>
          <p:cNvSpPr/>
          <p:nvPr/>
        </p:nvSpPr>
        <p:spPr>
          <a:xfrm>
            <a:off x="1619076" y="1305341"/>
            <a:ext cx="99745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 решении вопроса по оцениванию состояния с вероятностной постановкой задачи для ненаблюдаемых узлов рассматривается пример с вектором измеренных избыточных данных и производится расчет параметров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трехузловой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схемы</a:t>
            </a:r>
          </a:p>
        </p:txBody>
      </p:sp>
      <p:pic>
        <p:nvPicPr>
          <p:cNvPr id="7170" name="Picture 2" descr="https://top-technologies.ru/snt/i/2006/8/image580.gif">
            <a:extLst>
              <a:ext uri="{FF2B5EF4-FFF2-40B4-BE49-F238E27FC236}">
                <a16:creationId xmlns:a16="http://schemas.microsoft.com/office/drawing/2014/main" id="{BE0EBA71-A611-4AF8-9EC5-34C1FE47F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157" y="2432579"/>
            <a:ext cx="2943225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687F6E-3E69-4C64-A8A2-9018918BE6AD}"/>
              </a:ext>
            </a:extLst>
          </p:cNvPr>
          <p:cNvSpPr/>
          <p:nvPr/>
        </p:nvSpPr>
        <p:spPr>
          <a:xfrm>
            <a:off x="1619076" y="243257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качестве вектора состояния используется полный набор измеренных параметров: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2" name="Picture 4" descr="https://top-technologies.ru/snt/i/2006/8/image590.gif">
            <a:extLst>
              <a:ext uri="{FF2B5EF4-FFF2-40B4-BE49-F238E27FC236}">
                <a16:creationId xmlns:a16="http://schemas.microsoft.com/office/drawing/2014/main" id="{1BB35600-7197-41A6-8966-1BBC75F05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887" y="3111368"/>
            <a:ext cx="542925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A495EFB-F8A4-4B0E-A459-628BAF6DB087}"/>
              </a:ext>
            </a:extLst>
          </p:cNvPr>
          <p:cNvSpPr/>
          <p:nvPr/>
        </p:nvSpPr>
        <p:spPr>
          <a:xfrm>
            <a:off x="1819886" y="3681723"/>
            <a:ext cx="72737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ru-RU" baseline="-25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- фазовый угол напряжения базового узла жестко задается равным нулю.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5240DA4-FF1F-4C9E-B1DF-2874C697FB8E}"/>
              </a:ext>
            </a:extLst>
          </p:cNvPr>
          <p:cNvSpPr/>
          <p:nvPr/>
        </p:nvSpPr>
        <p:spPr>
          <a:xfrm>
            <a:off x="1819885" y="4380246"/>
            <a:ext cx="9974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первого случая в качестве базиса из вектора состояния выбраны измеренные параметры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 descr="https://top-technologies.ru/snt/i/2006/8/image594.gif">
            <a:extLst>
              <a:ext uri="{FF2B5EF4-FFF2-40B4-BE49-F238E27FC236}">
                <a16:creationId xmlns:a16="http://schemas.microsoft.com/office/drawing/2014/main" id="{D0B96CD2-ED17-4275-B6F1-01F99EADDD1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855" y="5057615"/>
            <a:ext cx="2168805" cy="39283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6F4232A-0BDD-4841-A71C-65BF91155EB8}"/>
              </a:ext>
            </a:extLst>
          </p:cNvPr>
          <p:cNvSpPr/>
          <p:nvPr/>
        </p:nvSpPr>
        <p:spPr>
          <a:xfrm>
            <a:off x="1811495" y="5629390"/>
            <a:ext cx="99745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 этом составлена и решена система уравнений узловых напряжений в форме баланса мощностей методом Ньютона. Сравнительные результаты измеренных и расчетных параметров приведены в таблице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822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076" y="604525"/>
            <a:ext cx="9600310" cy="95302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Сравнительные результаты измеренных и расчетных параметров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58F8A5-7555-4A75-977E-82C1C848C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1537" y="1208016"/>
            <a:ext cx="5855611" cy="528506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A2DDCE-A3A4-4433-9288-2D208AE09743}"/>
              </a:ext>
            </a:extLst>
          </p:cNvPr>
          <p:cNvSpPr/>
          <p:nvPr/>
        </p:nvSpPr>
        <p:spPr>
          <a:xfrm>
            <a:off x="972614" y="1276212"/>
            <a:ext cx="4345496" cy="2163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приведенном примере небалансы измеренных параметров для узлов составляют:</a:t>
            </a:r>
            <a:endParaRPr lang="ru-RU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ru-RU" sz="1200" i="1" baseline="-25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=2.23%; P</a:t>
            </a:r>
            <a:r>
              <a:rPr lang="ru-RU" sz="1200" i="1" baseline="-25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=1.31%; P</a:t>
            </a:r>
            <a:r>
              <a:rPr lang="ru-RU" sz="1200" i="1" baseline="-25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=0.96 %;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ru-RU" sz="1200" i="1" baseline="-25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=2.6%; Q</a:t>
            </a:r>
            <a:r>
              <a:rPr lang="ru-RU" sz="1200" i="1" baseline="-25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 1.12%;  Q</a:t>
            </a:r>
            <a:r>
              <a:rPr lang="ru-RU" sz="1200" i="1" baseline="-250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= 2.64 %.</a:t>
            </a:r>
            <a:endParaRPr lang="ru-RU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          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90B4783-2681-45B2-8EDE-C912276C65E5}"/>
              </a:ext>
            </a:extLst>
          </p:cNvPr>
          <p:cNvSpPr/>
          <p:nvPr/>
        </p:nvSpPr>
        <p:spPr>
          <a:xfrm>
            <a:off x="972614" y="3369683"/>
            <a:ext cx="44382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расчетные и измеренные значения имеют различия из-за погрешности измерительной системы сбора информации, которая в свою очередь зависит от класса точности измерительных трансформаторов и класса точности аналого-цифровых преобразователей (АЦП) устройств телемеханики.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7450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A2DDCE-A3A4-4433-9288-2D208AE09743}"/>
              </a:ext>
            </a:extLst>
          </p:cNvPr>
          <p:cNvSpPr/>
          <p:nvPr/>
        </p:nvSpPr>
        <p:spPr>
          <a:xfrm>
            <a:off x="1652122" y="747707"/>
            <a:ext cx="4345496" cy="367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минимизации функции 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           </a:t>
            </a:r>
          </a:p>
        </p:txBody>
      </p:sp>
      <p:pic>
        <p:nvPicPr>
          <p:cNvPr id="8" name="Рисунок 7" descr="https://top-technologies.ru/snt/i/2006/8/image600.gif">
            <a:extLst>
              <a:ext uri="{FF2B5EF4-FFF2-40B4-BE49-F238E27FC236}">
                <a16:creationId xmlns:a16="http://schemas.microsoft.com/office/drawing/2014/main" id="{4ED3DA88-818F-4FAC-A1B3-1A790E9EC1E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338" y="590040"/>
            <a:ext cx="2776427" cy="52488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A15DB22-0B79-4DBB-8BDA-D5060FDA7EA6}"/>
              </a:ext>
            </a:extLst>
          </p:cNvPr>
          <p:cNvSpPr/>
          <p:nvPr/>
        </p:nvSpPr>
        <p:spPr>
          <a:xfrm>
            <a:off x="1652122" y="1272590"/>
            <a:ext cx="9924175" cy="2428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рассчитывается режим линий с учетом погрешностей измерительного тракта, где V¯- измеренные параметры;</a:t>
            </a: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V(x)- расчетные параметры;</a:t>
            </a:r>
            <a:endParaRPr lang="ru-RU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- диагональная матрица, содержащая на диагонали дисперсии ошибок соответствующих измерений.</a:t>
            </a:r>
            <a:endParaRPr lang="ru-RU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Базис, как и в первом случае, принимается для расчета в классическом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варианте: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 descr="https://top-technologies.ru/snt/i/2006/8/image594.gif">
            <a:extLst>
              <a:ext uri="{FF2B5EF4-FFF2-40B4-BE49-F238E27FC236}">
                <a16:creationId xmlns:a16="http://schemas.microsoft.com/office/drawing/2014/main" id="{67E2E527-0934-45BF-9D61-DC04B550389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122" y="3893179"/>
            <a:ext cx="1866801" cy="42520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20D711B-5BB5-4382-A093-5F368BC9E4BF}"/>
              </a:ext>
            </a:extLst>
          </p:cNvPr>
          <p:cNvSpPr/>
          <p:nvPr/>
        </p:nvSpPr>
        <p:spPr>
          <a:xfrm>
            <a:off x="1652121" y="4318382"/>
            <a:ext cx="9773683" cy="671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Зная класс точности измерительных трансформаторов и АЦП, можно найти дисперсии ошибок измерений в случае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нормального закона распределения</a:t>
            </a:r>
            <a:endParaRPr lang="ru-RU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https://top-technologies.ru/snt/i/2006/8/image605.gif">
            <a:extLst>
              <a:ext uri="{FF2B5EF4-FFF2-40B4-BE49-F238E27FC236}">
                <a16:creationId xmlns:a16="http://schemas.microsoft.com/office/drawing/2014/main" id="{ECD81E8E-0CCC-4E1C-835B-390092392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121" y="5096156"/>
            <a:ext cx="2753039" cy="96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3D27178-E3D1-4947-A7A7-D756ED8B5538}"/>
              </a:ext>
            </a:extLst>
          </p:cNvPr>
          <p:cNvSpPr/>
          <p:nvPr/>
        </p:nvSpPr>
        <p:spPr>
          <a:xfrm>
            <a:off x="5055765" y="506962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 </a:t>
            </a:r>
            <a:r>
              <a:rPr lang="ru-RU" i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i="1" baseline="-25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- значение измеренного параметра,</a:t>
            </a:r>
          </a:p>
          <a:p>
            <a:r>
              <a:rPr lang="ru-RU" i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i="1" baseline="-25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- класс точности измерительного трансформатора,</a:t>
            </a:r>
          </a:p>
          <a:p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i="1" baseline="-25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АЦП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- класс точности аналого-цифрового преобразователя.</a:t>
            </a:r>
            <a:endParaRPr lang="ru-RU" b="0" i="0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3767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A2DDCE-A3A4-4433-9288-2D208AE09743}"/>
              </a:ext>
            </a:extLst>
          </p:cNvPr>
          <p:cNvSpPr/>
          <p:nvPr/>
        </p:nvSpPr>
        <p:spPr>
          <a:xfrm>
            <a:off x="1652121" y="747707"/>
            <a:ext cx="10008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приведенном в предыдущем слайде дисперсии ошибок измерений составили:</a:t>
            </a:r>
          </a:p>
        </p:txBody>
      </p:sp>
      <p:pic>
        <p:nvPicPr>
          <p:cNvPr id="9218" name="Picture 2" descr="https://top-technologies.ru/snt/i/2006/8/image607.gif">
            <a:extLst>
              <a:ext uri="{FF2B5EF4-FFF2-40B4-BE49-F238E27FC236}">
                <a16:creationId xmlns:a16="http://schemas.microsoft.com/office/drawing/2014/main" id="{F7AAF5F0-9ADF-4123-96CF-1BCFC3328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121" y="1178333"/>
            <a:ext cx="9649652" cy="46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8DC1DC5-8ECB-414E-9027-89DD850F9543}"/>
              </a:ext>
            </a:extLst>
          </p:cNvPr>
          <p:cNvSpPr/>
          <p:nvPr/>
        </p:nvSpPr>
        <p:spPr>
          <a:xfrm>
            <a:off x="1652121" y="1774457"/>
            <a:ext cx="42273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Тогда матрица весовых коэффициентов имеет вид:  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0" name="Picture 4" descr="https://top-technologies.ru/snt/i/2006/8/image609.gif">
            <a:extLst>
              <a:ext uri="{FF2B5EF4-FFF2-40B4-BE49-F238E27FC236}">
                <a16:creationId xmlns:a16="http://schemas.microsoft.com/office/drawing/2014/main" id="{314B2693-A2BD-4BA4-9E40-68F9B07F0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75" y="2554140"/>
            <a:ext cx="4673703" cy="281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top-technologies.ru/snt/i/2006/8/image611.gif">
            <a:extLst>
              <a:ext uri="{FF2B5EF4-FFF2-40B4-BE49-F238E27FC236}">
                <a16:creationId xmlns:a16="http://schemas.microsoft.com/office/drawing/2014/main" id="{A2444530-12D7-4ED6-9E1B-083F8DDF0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523" y="1637485"/>
            <a:ext cx="624271" cy="81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D07082A-63C9-4C3E-8771-3CCF562CD6F7}"/>
              </a:ext>
            </a:extLst>
          </p:cNvPr>
          <p:cNvSpPr/>
          <p:nvPr/>
        </p:nvSpPr>
        <p:spPr>
          <a:xfrm>
            <a:off x="6808954" y="1409719"/>
            <a:ext cx="30710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Матрица </a:t>
            </a:r>
            <a:r>
              <a:rPr lang="ru-RU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altLang="ru-RU" sz="5400" dirty="0">
                <a:latin typeface="Arial" panose="020B0604020202020204" pitchFamily="34" charset="0"/>
                <a:cs typeface="Arial" panose="020B0604020202020204" pitchFamily="34" charset="0"/>
              </a:rPr>
              <a:t>   </a:t>
            </a:r>
            <a:r>
              <a:rPr lang="ru-RU" alt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имеет вид:</a:t>
            </a:r>
            <a:r>
              <a:rPr lang="ru-RU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4" name="Picture 8" descr="https://top-technologies.ru/snt/i/2006/8/image613.gif">
            <a:extLst>
              <a:ext uri="{FF2B5EF4-FFF2-40B4-BE49-F238E27FC236}">
                <a16:creationId xmlns:a16="http://schemas.microsoft.com/office/drawing/2014/main" id="{8552A97D-9E36-483C-B049-381FE9E06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571" y="2678695"/>
            <a:ext cx="5490717" cy="276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853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302" y="624109"/>
            <a:ext cx="9600310" cy="953021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На каждом уровне иерархии решаются следующие задачи: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EB0F82F-1A36-4523-B35E-A2E8233B6E03}"/>
              </a:ext>
            </a:extLst>
          </p:cNvPr>
          <p:cNvSpPr/>
          <p:nvPr/>
        </p:nvSpPr>
        <p:spPr>
          <a:xfrm>
            <a:off x="1115736" y="1577130"/>
            <a:ext cx="1071274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roboto"/>
              </a:rPr>
              <a:t>1. Сбор телеизмерительной и статистической информации о текущем и прошлом состоянии ЭЭС.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2. Верификация исходной информации. Это – оценивание состояние ЭЭС. Решение этой задачи обеспечивает наблюдаемость ЭЭС.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3. Идентификация моделей ЭЭС, используемых в цикле оперативного управления.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4. Прогнозирование режима. Прогнозированию подлежат общесистемные параметры (суммарная нагрузка, располагаемая мощность), локальные переменные (нагрузка отдельных узлов и районов, перетоки мощности) и др.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5. Контроль допустимости значений параметров режима. Проверяется, находятся ли теку-</a:t>
            </a:r>
            <a:r>
              <a:rPr lang="ru-RU" dirty="0" err="1">
                <a:solidFill>
                  <a:srgbClr val="000000"/>
                </a:solidFill>
                <a:latin typeface="roboto"/>
              </a:rPr>
              <a:t>щие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 значения переменных режима в допустимых пределах. Для определения пределов перемен-</a:t>
            </a:r>
            <a:r>
              <a:rPr lang="ru-RU" dirty="0" err="1">
                <a:solidFill>
                  <a:srgbClr val="000000"/>
                </a:solidFill>
                <a:latin typeface="roboto"/>
              </a:rPr>
              <a:t>ных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 используется система определения граничных значений, включающая расчеты статической и динамической устойчивости.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6. Оперативная проверка надежности. Состоит в моделировании возможных случайных возмущений.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7. Поиск решений. Состоит в использовании степеней свободы диспетчера.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8. Проверка решений диспетчера. Состоит в имитации поведения ЭЭС после реализации проверяемого решения.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9. Коммерческое сопровождение технологического диспетчерского управления.</a:t>
            </a:r>
            <a:endParaRPr lang="ru-RU" b="0" i="0" dirty="0">
              <a:solidFill>
                <a:srgbClr val="000000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1505221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A2DDCE-A3A4-4433-9288-2D208AE09743}"/>
              </a:ext>
            </a:extLst>
          </p:cNvPr>
          <p:cNvSpPr/>
          <p:nvPr/>
        </p:nvSpPr>
        <p:spPr>
          <a:xfrm>
            <a:off x="1652121" y="747707"/>
            <a:ext cx="10008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Приняв  за фазовые углы напряжений в узлах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 descr="https://top-technologies.ru/snt/i/2006/8/image615.gif">
            <a:extLst>
              <a:ext uri="{FF2B5EF4-FFF2-40B4-BE49-F238E27FC236}">
                <a16:creationId xmlns:a16="http://schemas.microsoft.com/office/drawing/2014/main" id="{6C49FBB0-9D28-47F2-9B72-700937F8824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453" y="747707"/>
            <a:ext cx="996594" cy="369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top-technologies.ru/snt/i/2006/8/image617.gif">
            <a:extLst>
              <a:ext uri="{FF2B5EF4-FFF2-40B4-BE49-F238E27FC236}">
                <a16:creationId xmlns:a16="http://schemas.microsoft.com/office/drawing/2014/main" id="{BCFACE67-63FD-4D4F-81E1-60667A05CCB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043" y="747707"/>
            <a:ext cx="851315" cy="3693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0DE8C2A-1597-47F5-9169-8FF98F91111B}"/>
              </a:ext>
            </a:extLst>
          </p:cNvPr>
          <p:cNvSpPr/>
          <p:nvPr/>
        </p:nvSpPr>
        <p:spPr>
          <a:xfrm>
            <a:off x="1651857" y="1117039"/>
            <a:ext cx="588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Calibri" panose="020F0502020204030204" pitchFamily="34" charset="0"/>
              </a:rPr>
              <a:t>необходимо произвести минимизацию функции 4</a:t>
            </a:r>
            <a:endParaRPr lang="ru-RU" dirty="0"/>
          </a:p>
        </p:txBody>
      </p:sp>
      <p:pic>
        <p:nvPicPr>
          <p:cNvPr id="10245" name="Picture 5" descr="https://top-technologies.ru/snt/i/2006/8/image619.gif">
            <a:extLst>
              <a:ext uri="{FF2B5EF4-FFF2-40B4-BE49-F238E27FC236}">
                <a16:creationId xmlns:a16="http://schemas.microsoft.com/office/drawing/2014/main" id="{2806F046-9822-4C16-B290-DBEA41320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899" y="1640196"/>
            <a:ext cx="5201851" cy="297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F8427D-F6FC-4084-836F-C948B1FAA351}"/>
              </a:ext>
            </a:extLst>
          </p:cNvPr>
          <p:cNvSpPr/>
          <p:nvPr/>
        </p:nvSpPr>
        <p:spPr>
          <a:xfrm>
            <a:off x="1651857" y="5005446"/>
            <a:ext cx="102805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Путем подстановки полученных значений в уравнение  2 и 3 определяются невязки этих уравнений, и, если они больше порогового значения, производится вторая и следующие итерации расчетов.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4314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A2DDCE-A3A4-4433-9288-2D208AE09743}"/>
              </a:ext>
            </a:extLst>
          </p:cNvPr>
          <p:cNvSpPr/>
          <p:nvPr/>
        </p:nvSpPr>
        <p:spPr>
          <a:xfrm>
            <a:off x="1652121" y="747707"/>
            <a:ext cx="10008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Сравнительная таблица измеренных и расчетных значений при учете погрешностей измерительного тракта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2D93C77-C125-4051-95C7-CE7E3F457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121" y="1394038"/>
            <a:ext cx="5581650" cy="512445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28BE2C-F04A-4704-9DC0-0EE840D81EF8}"/>
              </a:ext>
            </a:extLst>
          </p:cNvPr>
          <p:cNvSpPr/>
          <p:nvPr/>
        </p:nvSpPr>
        <p:spPr>
          <a:xfrm>
            <a:off x="8207228" y="3634180"/>
            <a:ext cx="33360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дальнейших расчетах в качестве базового режима рассматривается случай расчета 1, т.к. при этом соблюдается полный баланс, и здесь же учтены погрешности измерительной системы.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8938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A2DDCE-A3A4-4433-9288-2D208AE09743}"/>
              </a:ext>
            </a:extLst>
          </p:cNvPr>
          <p:cNvSpPr/>
          <p:nvPr/>
        </p:nvSpPr>
        <p:spPr>
          <a:xfrm>
            <a:off x="1652121" y="747707"/>
            <a:ext cx="10008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Анализ измеренных и расчетных значений при расчете режима с вероятностной постановкой задачи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A6F224-B278-4DF9-BBB3-2ECB9EA88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266" y="1394038"/>
            <a:ext cx="5514975" cy="50292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C039903-690B-4463-A624-80E7D3E94121}"/>
              </a:ext>
            </a:extLst>
          </p:cNvPr>
          <p:cNvSpPr/>
          <p:nvPr/>
        </p:nvSpPr>
        <p:spPr>
          <a:xfrm>
            <a:off x="1537981" y="1537093"/>
            <a:ext cx="41749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случае не наблюдаемости узла 3 необходимо иметь математическое ожидание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top-technologies.ru/snt/i/2006/8/image621.gif">
            <a:extLst>
              <a:ext uri="{FF2B5EF4-FFF2-40B4-BE49-F238E27FC236}">
                <a16:creationId xmlns:a16="http://schemas.microsoft.com/office/drawing/2014/main" id="{4A91118A-FA04-40EC-A69B-35E1E6092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032" y="2079205"/>
            <a:ext cx="1052162" cy="381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BDB2FB6-BB7A-48A5-8F5F-4B612BF7B5FF}"/>
              </a:ext>
            </a:extLst>
          </p:cNvPr>
          <p:cNvSpPr/>
          <p:nvPr/>
        </p:nvSpPr>
        <p:spPr>
          <a:xfrm>
            <a:off x="3808194" y="2079205"/>
            <a:ext cx="1617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дисперсию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 descr="https://top-technologies.ru/snt/i/2006/8/image623.gif">
            <a:extLst>
              <a:ext uri="{FF2B5EF4-FFF2-40B4-BE49-F238E27FC236}">
                <a16:creationId xmlns:a16="http://schemas.microsoft.com/office/drawing/2014/main" id="{BAA1B3AD-D683-49CB-B2D8-A33D0DA204D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190" y="2448537"/>
            <a:ext cx="997387" cy="38330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4FCDEB0-8DE7-48B6-A24E-1310DEB68110}"/>
              </a:ext>
            </a:extLst>
          </p:cNvPr>
          <p:cNvSpPr/>
          <p:nvPr/>
        </p:nvSpPr>
        <p:spPr>
          <a:xfrm>
            <a:off x="2519877" y="2418812"/>
            <a:ext cx="2366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параметров 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</a:t>
            </a:r>
            <a:r>
              <a:rPr lang="ru-RU" sz="1200" i="1" baseline="-25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и 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</a:t>
            </a:r>
            <a:r>
              <a:rPr lang="ru-RU" sz="1200" i="1" baseline="-25000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E1F08A8-F966-4D3A-AD48-B6066C0EA8AE}"/>
              </a:ext>
            </a:extLst>
          </p:cNvPr>
          <p:cNvSpPr/>
          <p:nvPr/>
        </p:nvSpPr>
        <p:spPr>
          <a:xfrm>
            <a:off x="1537981" y="2759816"/>
            <a:ext cx="44262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Из статистического анализа исходных данных за предыдущий период времени, учитывающий времена суток, математическое ожидание и дисперсия параметров 3-го узла определены как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 descr="https://top-technologies.ru/snt/i/2006/8/image625.gif">
            <a:extLst>
              <a:ext uri="{FF2B5EF4-FFF2-40B4-BE49-F238E27FC236}">
                <a16:creationId xmlns:a16="http://schemas.microsoft.com/office/drawing/2014/main" id="{9813F6EE-2EE2-4F71-A60B-11D72DF43CF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121" y="4197621"/>
            <a:ext cx="867756" cy="338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top-technologies.ru/snt/i/2006/8/image627.gif">
            <a:extLst>
              <a:ext uri="{FF2B5EF4-FFF2-40B4-BE49-F238E27FC236}">
                <a16:creationId xmlns:a16="http://schemas.microsoft.com/office/drawing/2014/main" id="{F45FDA5E-61BF-41A5-B4CF-FA7ABAF33617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628" y="4206640"/>
            <a:ext cx="867756" cy="313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top-technologies.ru/snt/i/2006/8/image629.gif">
            <a:extLst>
              <a:ext uri="{FF2B5EF4-FFF2-40B4-BE49-F238E27FC236}">
                <a16:creationId xmlns:a16="http://schemas.microsoft.com/office/drawing/2014/main" id="{21210AC8-6C67-4114-8771-E5C50F8F8F0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733" y="4186834"/>
            <a:ext cx="776061" cy="332924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2201B6C-DE21-4989-A055-08EB47028CD8}"/>
              </a:ext>
            </a:extLst>
          </p:cNvPr>
          <p:cNvSpPr/>
          <p:nvPr/>
        </p:nvSpPr>
        <p:spPr>
          <a:xfrm>
            <a:off x="2439348" y="4150426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3547317-3CC1-4A19-804B-B29E78FE013B}"/>
              </a:ext>
            </a:extLst>
          </p:cNvPr>
          <p:cNvSpPr/>
          <p:nvPr/>
        </p:nvSpPr>
        <p:spPr>
          <a:xfrm>
            <a:off x="3396476" y="4150426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82D3E0E-C5AC-4B14-A145-E4E2E29BC6B4}"/>
              </a:ext>
            </a:extLst>
          </p:cNvPr>
          <p:cNvSpPr/>
          <p:nvPr/>
        </p:nvSpPr>
        <p:spPr>
          <a:xfrm>
            <a:off x="4229211" y="4150426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 descr="https://top-technologies.ru/snt/i/2006/8/image631.gif">
            <a:extLst>
              <a:ext uri="{FF2B5EF4-FFF2-40B4-BE49-F238E27FC236}">
                <a16:creationId xmlns:a16="http://schemas.microsoft.com/office/drawing/2014/main" id="{8CB62503-DFD6-4B86-9D96-440CBB4585D5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616" y="4215712"/>
            <a:ext cx="711400" cy="30404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CE23803-386E-4395-BCEC-F5BB5859D154}"/>
              </a:ext>
            </a:extLst>
          </p:cNvPr>
          <p:cNvSpPr/>
          <p:nvPr/>
        </p:nvSpPr>
        <p:spPr>
          <a:xfrm>
            <a:off x="1537981" y="4509302"/>
            <a:ext cx="4317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Путем подстановки в уравнение 4 значений              и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21" descr="https://top-technologies.ru/snt/i/2006/8/image633.gif">
            <a:extLst>
              <a:ext uri="{FF2B5EF4-FFF2-40B4-BE49-F238E27FC236}">
                <a16:creationId xmlns:a16="http://schemas.microsoft.com/office/drawing/2014/main" id="{2D3C11E5-8970-4BD4-A4D0-25C1A23695B8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364" y="4815689"/>
            <a:ext cx="687631" cy="323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https://top-technologies.ru/snt/i/2006/8/image635.gif">
            <a:extLst>
              <a:ext uri="{FF2B5EF4-FFF2-40B4-BE49-F238E27FC236}">
                <a16:creationId xmlns:a16="http://schemas.microsoft.com/office/drawing/2014/main" id="{DD82A3A2-B4B4-4971-860F-D6D3C780DF25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123" y="4791915"/>
            <a:ext cx="711400" cy="32316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E3615DEE-25E6-4E54-9A72-519D22B8850A}"/>
              </a:ext>
            </a:extLst>
          </p:cNvPr>
          <p:cNvSpPr/>
          <p:nvPr/>
        </p:nvSpPr>
        <p:spPr>
          <a:xfrm>
            <a:off x="1546370" y="5064071"/>
            <a:ext cx="4166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получаются следующие результаты расчета 2, приведенные в таблице.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7560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A2DDCE-A3A4-4433-9288-2D208AE09743}"/>
              </a:ext>
            </a:extLst>
          </p:cNvPr>
          <p:cNvSpPr/>
          <p:nvPr/>
        </p:nvSpPr>
        <p:spPr>
          <a:xfrm>
            <a:off x="1652121" y="747707"/>
            <a:ext cx="10008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Анализ 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расчетных значений при определении режима с избыточным вектором исходных данных и ненаблюдаемым узлом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9214E2-1ABB-4B62-8DFF-2F32D813E91A}"/>
              </a:ext>
            </a:extLst>
          </p:cNvPr>
          <p:cNvSpPr/>
          <p:nvPr/>
        </p:nvSpPr>
        <p:spPr>
          <a:xfrm>
            <a:off x="1404899" y="1486110"/>
            <a:ext cx="105030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Большое  расхождение расчетных и действительных параметров в табл.3 говорит о неприемлемости данного метода расчета для приведенной схемы.  </a:t>
            </a:r>
          </a:p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Случай, когда вектор исходных данных избыточен по сравнению с базисом, приводит к переопределенной системе уравнений. Например, известны дополнительные параметры </a:t>
            </a:r>
            <a:r>
              <a:rPr lang="ru-RU" i="1" dirty="0">
                <a:solidFill>
                  <a:srgbClr val="333333"/>
                </a:solidFill>
                <a:latin typeface="Open Sans" panose="020B0606030504020204" pitchFamily="34" charset="0"/>
              </a:rPr>
              <a:t>P</a:t>
            </a:r>
            <a:r>
              <a:rPr lang="ru-RU" i="1" baseline="-25000" dirty="0">
                <a:solidFill>
                  <a:srgbClr val="333333"/>
                </a:solidFill>
                <a:latin typeface="Open Sans" panose="020B0606030504020204" pitchFamily="34" charset="0"/>
              </a:rPr>
              <a:t>23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 и </a:t>
            </a:r>
            <a:r>
              <a:rPr lang="ru-RU" i="1" dirty="0">
                <a:solidFill>
                  <a:srgbClr val="333333"/>
                </a:solidFill>
                <a:latin typeface="Open Sans" panose="020B0606030504020204" pitchFamily="34" charset="0"/>
              </a:rPr>
              <a:t>Q</a:t>
            </a:r>
            <a:r>
              <a:rPr lang="ru-RU" i="1" baseline="-25000" dirty="0">
                <a:solidFill>
                  <a:srgbClr val="333333"/>
                </a:solidFill>
                <a:latin typeface="Open Sans" panose="020B0606030504020204" pitchFamily="34" charset="0"/>
              </a:rPr>
              <a:t>23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 с имеющейся дисперсией ошибок измерения. В этом случае  вектор состояния выглядит как</a:t>
            </a:r>
            <a:endParaRPr lang="ru-RU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</p:txBody>
      </p:sp>
      <p:pic>
        <p:nvPicPr>
          <p:cNvPr id="2050" name="Picture 2" descr="https://top-technologies.ru/snt/i/2006/8/image637.gif">
            <a:extLst>
              <a:ext uri="{FF2B5EF4-FFF2-40B4-BE49-F238E27FC236}">
                <a16:creationId xmlns:a16="http://schemas.microsoft.com/office/drawing/2014/main" id="{4A068A2A-F5B6-4BBA-9AE0-C7A015989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868" y="2903639"/>
            <a:ext cx="2869584" cy="31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C905FFF-7775-4B0F-8D98-7E21A4A4715E}"/>
              </a:ext>
            </a:extLst>
          </p:cNvPr>
          <p:cNvSpPr/>
          <p:nvPr/>
        </p:nvSpPr>
        <p:spPr>
          <a:xfrm>
            <a:off x="1391755" y="3147842"/>
            <a:ext cx="8679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что позволяет дополнительно к уравнениям 2 и 3 добавить уравнения </a:t>
            </a:r>
            <a:endParaRPr lang="ru-RU" dirty="0"/>
          </a:p>
        </p:txBody>
      </p:sp>
      <p:pic>
        <p:nvPicPr>
          <p:cNvPr id="25" name="Рисунок 24" descr="https://top-technologies.ru/snt/i/2006/8/image639.gif">
            <a:extLst>
              <a:ext uri="{FF2B5EF4-FFF2-40B4-BE49-F238E27FC236}">
                <a16:creationId xmlns:a16="http://schemas.microsoft.com/office/drawing/2014/main" id="{878C5D34-CE47-4E24-9D55-3754EAFF877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440" y="3484639"/>
            <a:ext cx="1957268" cy="276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https://top-technologies.ru/snt/i/2006/8/image641.gif">
            <a:extLst>
              <a:ext uri="{FF2B5EF4-FFF2-40B4-BE49-F238E27FC236}">
                <a16:creationId xmlns:a16="http://schemas.microsoft.com/office/drawing/2014/main" id="{4C4BFE3E-C179-4B82-BFD6-262D2C9212A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554" y="3484639"/>
            <a:ext cx="1957268" cy="2767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BBADF96-1049-4138-AF7B-0F37051A9749}"/>
              </a:ext>
            </a:extLst>
          </p:cNvPr>
          <p:cNvSpPr/>
          <p:nvPr/>
        </p:nvSpPr>
        <p:spPr>
          <a:xfrm>
            <a:off x="1404898" y="3772875"/>
            <a:ext cx="10503017" cy="37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P</a:t>
            </a:r>
            <a:r>
              <a:rPr lang="ru-RU" sz="1200" baseline="-25000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Q</a:t>
            </a:r>
            <a:r>
              <a:rPr lang="ru-RU" sz="1200" baseline="-25000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P</a:t>
            </a:r>
            <a:r>
              <a:rPr lang="ru-RU" sz="1200" baseline="-25000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Q</a:t>
            </a:r>
            <a:r>
              <a:rPr lang="ru-RU" sz="1200" baseline="-25000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активная и реактивная мощности, вытекающие из узла в линию;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 descr="https://top-technologies.ru/snt/i/2006/8/image643.gif">
            <a:extLst>
              <a:ext uri="{FF2B5EF4-FFF2-40B4-BE49-F238E27FC236}">
                <a16:creationId xmlns:a16="http://schemas.microsoft.com/office/drawing/2014/main" id="{AB0F549E-C21E-41B2-BBF9-5CA833943FB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258" y="4181103"/>
            <a:ext cx="801714" cy="28184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FDB2C7D-DC81-4A05-8C2A-E9683EBF4E0A}"/>
              </a:ext>
            </a:extLst>
          </p:cNvPr>
          <p:cNvSpPr/>
          <p:nvPr/>
        </p:nvSpPr>
        <p:spPr>
          <a:xfrm>
            <a:off x="2306972" y="4106168"/>
            <a:ext cx="6133730" cy="3752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активные и реактивные потери мощности в линии,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28" descr="https://top-technologies.ru/snt/i/2006/8/image645.gif">
            <a:extLst>
              <a:ext uri="{FF2B5EF4-FFF2-40B4-BE49-F238E27FC236}">
                <a16:creationId xmlns:a16="http://schemas.microsoft.com/office/drawing/2014/main" id="{EB4A8B9F-0583-49E1-A323-DFBF73136445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440" y="4481996"/>
            <a:ext cx="1537819" cy="59624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4919F25-1AE4-41BF-A496-C0EF0591D73E}"/>
              </a:ext>
            </a:extLst>
          </p:cNvPr>
          <p:cNvSpPr/>
          <p:nvPr/>
        </p:nvSpPr>
        <p:spPr>
          <a:xfrm>
            <a:off x="3003259" y="4592469"/>
            <a:ext cx="4748929" cy="3752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где </a:t>
            </a:r>
            <a:r>
              <a:rPr lang="ru-RU" i="1" dirty="0" err="1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1200" i="1" baseline="-25000" dirty="0" err="1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kj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активное сопротивление линии,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 descr="https://top-technologies.ru/snt/i/2006/8/image647.gif">
            <a:extLst>
              <a:ext uri="{FF2B5EF4-FFF2-40B4-BE49-F238E27FC236}">
                <a16:creationId xmlns:a16="http://schemas.microsoft.com/office/drawing/2014/main" id="{1AB820C0-DECA-4746-B248-D23AF1B10CD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869" y="5178906"/>
            <a:ext cx="1434390" cy="59624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382ECD15-BC8D-42BD-8D7A-2B3D9D9D69AD}"/>
              </a:ext>
            </a:extLst>
          </p:cNvPr>
          <p:cNvSpPr/>
          <p:nvPr/>
        </p:nvSpPr>
        <p:spPr>
          <a:xfrm>
            <a:off x="3003259" y="5227397"/>
            <a:ext cx="48948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где </a:t>
            </a:r>
            <a:r>
              <a:rPr lang="ru-RU" i="1" dirty="0" err="1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Х</a:t>
            </a:r>
            <a:r>
              <a:rPr lang="ru-RU" sz="1200" i="1" baseline="-25000" dirty="0" err="1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kj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 - реактивное сопротивление линии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8513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A2DDCE-A3A4-4433-9288-2D208AE09743}"/>
              </a:ext>
            </a:extLst>
          </p:cNvPr>
          <p:cNvSpPr/>
          <p:nvPr/>
        </p:nvSpPr>
        <p:spPr>
          <a:xfrm>
            <a:off x="1652121" y="747707"/>
            <a:ext cx="10008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Анализ расчетных значений при определении режима с избыточным вектором исходных данных и ненаблюдаемым узлом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9FD148B-FDD6-4913-8817-253AF3B8F71B}"/>
              </a:ext>
            </a:extLst>
          </p:cNvPr>
          <p:cNvSpPr/>
          <p:nvPr/>
        </p:nvSpPr>
        <p:spPr>
          <a:xfrm>
            <a:off x="1311478" y="1604206"/>
            <a:ext cx="10676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Как известно, полная мощность, протекающая по линии в комплексной форме, выглядит </a:t>
            </a:r>
            <a:endParaRPr lang="ru-RU" dirty="0"/>
          </a:p>
        </p:txBody>
      </p:sp>
      <p:pic>
        <p:nvPicPr>
          <p:cNvPr id="19" name="Рисунок 18" descr="https://top-technologies.ru/snt/i/2006/8/image649.gif">
            <a:extLst>
              <a:ext uri="{FF2B5EF4-FFF2-40B4-BE49-F238E27FC236}">
                <a16:creationId xmlns:a16="http://schemas.microsoft.com/office/drawing/2014/main" id="{068CA482-D9B1-4017-871E-D1136BEB9E1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296" y="1973538"/>
            <a:ext cx="3003257" cy="5500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EF31963-0325-460D-B94F-A8D961E5E390}"/>
              </a:ext>
            </a:extLst>
          </p:cNvPr>
          <p:cNvSpPr/>
          <p:nvPr/>
        </p:nvSpPr>
        <p:spPr>
          <a:xfrm>
            <a:off x="4673261" y="2112242"/>
            <a:ext cx="5764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где </a:t>
            </a:r>
            <a:r>
              <a:rPr lang="ru-RU" dirty="0" err="1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U¯</a:t>
            </a:r>
            <a:r>
              <a:rPr lang="ru-RU" sz="1200" baseline="-25000" dirty="0" err="1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k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 - комплексное число напряжения в узле </a:t>
            </a:r>
            <a:r>
              <a:rPr lang="ru-RU" i="1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k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,</a:t>
            </a:r>
            <a:endParaRPr lang="ru-RU" dirty="0"/>
          </a:p>
        </p:txBody>
      </p:sp>
      <p:pic>
        <p:nvPicPr>
          <p:cNvPr id="22" name="Рисунок 21" descr="https://top-technologies.ru/snt/i/2006/8/image653.gif">
            <a:extLst>
              <a:ext uri="{FF2B5EF4-FFF2-40B4-BE49-F238E27FC236}">
                <a16:creationId xmlns:a16="http://schemas.microsoft.com/office/drawing/2014/main" id="{69583E82-FEA7-43A8-BDD3-AC18FE8503B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706" y="2481574"/>
            <a:ext cx="479361" cy="36933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493CD3F-C7AC-42B8-B75B-4CA63083D1D2}"/>
              </a:ext>
            </a:extLst>
          </p:cNvPr>
          <p:cNvSpPr/>
          <p:nvPr/>
        </p:nvSpPr>
        <p:spPr>
          <a:xfrm>
            <a:off x="5587067" y="2495370"/>
            <a:ext cx="5772671" cy="3752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1500"/>
              </a:spcAft>
            </a:pP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сопряженное комплексное число тока в линии </a:t>
            </a:r>
            <a:r>
              <a:rPr lang="ru-RU" i="1" dirty="0" err="1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kj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 descr="https://top-technologies.ru/snt/i/2006/8/image655.gif">
            <a:extLst>
              <a:ext uri="{FF2B5EF4-FFF2-40B4-BE49-F238E27FC236}">
                <a16:creationId xmlns:a16="http://schemas.microsoft.com/office/drawing/2014/main" id="{44456AC9-E977-48B0-A53B-67E4CA7D7F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575" y="2879055"/>
            <a:ext cx="350401" cy="435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https://top-technologies.ru/snt/i/2006/8/image657.gif">
            <a:extLst>
              <a:ext uri="{FF2B5EF4-FFF2-40B4-BE49-F238E27FC236}">
                <a16:creationId xmlns:a16="http://schemas.microsoft.com/office/drawing/2014/main" id="{A24D665B-0A3D-4BBF-B397-AD377E6A697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706" y="2870666"/>
            <a:ext cx="392346" cy="499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https://top-technologies.ru/snt/i/2006/8/image659.gif">
            <a:extLst>
              <a:ext uri="{FF2B5EF4-FFF2-40B4-BE49-F238E27FC236}">
                <a16:creationId xmlns:a16="http://schemas.microsoft.com/office/drawing/2014/main" id="{01F189D0-4488-42B6-94A2-2C4C07F8C17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393" y="2862278"/>
            <a:ext cx="392346" cy="49971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2F40FA3-6A45-4425-9F1F-80F56DB4CDC1}"/>
              </a:ext>
            </a:extLst>
          </p:cNvPr>
          <p:cNvSpPr/>
          <p:nvPr/>
        </p:nvSpPr>
        <p:spPr>
          <a:xfrm>
            <a:off x="5947520" y="286227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сопряженные комплексные числа напряжений в узлах и проводимости линий </a:t>
            </a:r>
            <a:r>
              <a:rPr lang="ru-RU" i="1" dirty="0" err="1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kj</a:t>
            </a:r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3DFD067-8A44-471A-9F0A-3C39F4C7510D}"/>
              </a:ext>
            </a:extLst>
          </p:cNvPr>
          <p:cNvSpPr/>
          <p:nvPr/>
        </p:nvSpPr>
        <p:spPr>
          <a:xfrm>
            <a:off x="1015026" y="3557299"/>
            <a:ext cx="111769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При разложении полной мощности на составляющие действительной и мнимой частей комплексного числа получается  зависимость активной и реактивной мощностей от напряжений:</a:t>
            </a:r>
            <a:endParaRPr lang="ru-RU" dirty="0"/>
          </a:p>
        </p:txBody>
      </p:sp>
      <p:pic>
        <p:nvPicPr>
          <p:cNvPr id="32" name="Рисунок 31" descr="https://top-technologies.ru/snt/i/2006/8/image661.gif">
            <a:extLst>
              <a:ext uri="{FF2B5EF4-FFF2-40B4-BE49-F238E27FC236}">
                <a16:creationId xmlns:a16="http://schemas.microsoft.com/office/drawing/2014/main" id="{4921B2CA-7C92-458C-A165-F133E3D1966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5" y="4451100"/>
            <a:ext cx="5074573" cy="447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Рисунок 32" descr="https://top-technologies.ru/snt/i/2006/8/image663.gif">
            <a:extLst>
              <a:ext uri="{FF2B5EF4-FFF2-40B4-BE49-F238E27FC236}">
                <a16:creationId xmlns:a16="http://schemas.microsoft.com/office/drawing/2014/main" id="{2B48F26F-E185-472E-83F5-3CF6C370F696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4" y="4928308"/>
            <a:ext cx="5074573" cy="44612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1A7DF99-158F-414A-9EE4-2893822D09C8}"/>
              </a:ext>
            </a:extLst>
          </p:cNvPr>
          <p:cNvSpPr/>
          <p:nvPr/>
        </p:nvSpPr>
        <p:spPr>
          <a:xfrm>
            <a:off x="1311478" y="5371688"/>
            <a:ext cx="538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где</a:t>
            </a:r>
            <a:endParaRPr lang="ru-RU" dirty="0"/>
          </a:p>
        </p:txBody>
      </p:sp>
      <p:pic>
        <p:nvPicPr>
          <p:cNvPr id="34" name="Рисунок 33" descr="https://top-technologies.ru/snt/i/2006/8/image665.gif">
            <a:extLst>
              <a:ext uri="{FF2B5EF4-FFF2-40B4-BE49-F238E27FC236}">
                <a16:creationId xmlns:a16="http://schemas.microsoft.com/office/drawing/2014/main" id="{1CC991D7-09F8-4EEB-8533-465E9BEF9289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068" y="5395653"/>
            <a:ext cx="1416095" cy="38851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CC178DD-498F-4292-9B70-A0BF762E6067}"/>
              </a:ext>
            </a:extLst>
          </p:cNvPr>
          <p:cNvSpPr/>
          <p:nvPr/>
        </p:nvSpPr>
        <p:spPr>
          <a:xfrm>
            <a:off x="3272163" y="5395652"/>
            <a:ext cx="5703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действительная составляющая напряжения узла</a:t>
            </a:r>
            <a:endParaRPr lang="ru-RU" dirty="0"/>
          </a:p>
        </p:txBody>
      </p:sp>
      <p:pic>
        <p:nvPicPr>
          <p:cNvPr id="35" name="Рисунок 34" descr="https://top-technologies.ru/snt/i/2006/8/image667.gif">
            <a:extLst>
              <a:ext uri="{FF2B5EF4-FFF2-40B4-BE49-F238E27FC236}">
                <a16:creationId xmlns:a16="http://schemas.microsoft.com/office/drawing/2014/main" id="{0D65C282-D878-446A-B2B5-8EE012039339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958" y="5738982"/>
            <a:ext cx="1416095" cy="38851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7E3550D-7A0E-42CE-A3EA-19E38067F5BA}"/>
              </a:ext>
            </a:extLst>
          </p:cNvPr>
          <p:cNvSpPr/>
          <p:nvPr/>
        </p:nvSpPr>
        <p:spPr>
          <a:xfrm>
            <a:off x="3305246" y="5740961"/>
            <a:ext cx="4783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мнимая составляющая напряжения узла</a:t>
            </a:r>
            <a:endParaRPr lang="ru-RU" dirty="0"/>
          </a:p>
        </p:txBody>
      </p:sp>
      <p:pic>
        <p:nvPicPr>
          <p:cNvPr id="36" name="Рисунок 35" descr="https://top-technologies.ru/snt/i/2006/8/image669.gif">
            <a:extLst>
              <a:ext uri="{FF2B5EF4-FFF2-40B4-BE49-F238E27FC236}">
                <a16:creationId xmlns:a16="http://schemas.microsoft.com/office/drawing/2014/main" id="{9EA35450-48AC-47BF-81C3-F0F8F3D3932E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860" y="6097387"/>
            <a:ext cx="796193" cy="38413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78EFDA2-F78A-49C4-938D-437848C9E002}"/>
              </a:ext>
            </a:extLst>
          </p:cNvPr>
          <p:cNvSpPr/>
          <p:nvPr/>
        </p:nvSpPr>
        <p:spPr>
          <a:xfrm>
            <a:off x="3266053" y="6104786"/>
            <a:ext cx="5269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  <a:ea typeface="Times New Roman" panose="02020603050405020304" pitchFamily="18" charset="0"/>
              </a:rPr>
              <a:t>активная и реактивная проводимости линии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3987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5A2DDCE-A3A4-4433-9288-2D208AE09743}"/>
              </a:ext>
            </a:extLst>
          </p:cNvPr>
          <p:cNvSpPr/>
          <p:nvPr/>
        </p:nvSpPr>
        <p:spPr>
          <a:xfrm>
            <a:off x="1652121" y="747707"/>
            <a:ext cx="10008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Анализ расчетных значений при определении режима с избыточным вектором исходных данных и ненаблюдаемым узлом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250B7C-ED08-4FBC-95E6-3D49536AE0AF}"/>
              </a:ext>
            </a:extLst>
          </p:cNvPr>
          <p:cNvSpPr/>
          <p:nvPr/>
        </p:nvSpPr>
        <p:spPr>
          <a:xfrm>
            <a:off x="1652121" y="1566050"/>
            <a:ext cx="4589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основе полученных уравнений, при минимизации функции 4, получается результат, приведенный в таблице.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35742F-C811-4135-A2BF-F478F6C810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171" y="1161827"/>
            <a:ext cx="4765254" cy="558003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FB05E96-21AA-405B-B5A9-C1A3516504A1}"/>
              </a:ext>
            </a:extLst>
          </p:cNvPr>
          <p:cNvSpPr/>
          <p:nvPr/>
        </p:nvSpPr>
        <p:spPr>
          <a:xfrm>
            <a:off x="1652121" y="2489380"/>
            <a:ext cx="56040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 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ru-RU" i="1" baseline="-25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</a:t>
            </a:r>
            <a:r>
              <a:rPr lang="ru-RU" i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(%)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- процентное соотношение разности величин между расчетным значением базового режима и расчета с вероятностной оценкой значений параметров третьего узла.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Анализируя результаты расчетов (табл.4), можно сделать вывод о приемлемости использованного алгоритма для определения режима энергосистемы в условиях вероятностной обработки данных нагрузок подстанций. Необходимыми условиями для применения этого алгоритма являются соблюдение баланса измеренных значений пограничных  и основных узловых подстанций и наличие избыточного вектора исходных данных в наблюдаемых узлах.</a:t>
            </a:r>
            <a:endParaRPr lang="ru-RU" b="0" i="0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2412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73609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Статический анализ безопасности энергосистемы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8F7F5B-8947-4371-9ED7-4BBC7D74194C}"/>
              </a:ext>
            </a:extLst>
          </p:cNvPr>
          <p:cNvSpPr/>
          <p:nvPr/>
        </p:nvSpPr>
        <p:spPr>
          <a:xfrm>
            <a:off x="1610687" y="1262961"/>
            <a:ext cx="6920917" cy="5006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Расчеты установившихся режимов (УР) являются основными при решении задач, связанных с проектированием и эксплуатацией электрических систем (ЭС). Результаты этих расчетов используются при планировании режимов и оперативном управлении ЭС, а также служат базой для выполнения оптимизации, анализа устойчивости и надежности.</a:t>
            </a:r>
          </a:p>
          <a:p>
            <a:pPr>
              <a:spcAft>
                <a:spcPts val="80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настоящее время актуальность задач расчета установившихся режимов возросла и активно используется в автоматизированных системах диспетчерского и противоаварийного управления.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Появились также новые задачи, связанные с определением пределов и запасов статической устойчивости. Необходимость решения этих задач непосредственно в цикле управления ЭС на основе информации, получаемой по каналам телемеханики, потребовала разработки новых методов расчета УР в реальном масштабе времени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637E40-88F2-4B85-9920-F87F3D6D6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271" y="1172524"/>
            <a:ext cx="3660396" cy="340042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063F8CE-61B4-422E-B589-1F7A1F1DA5A8}"/>
              </a:ext>
            </a:extLst>
          </p:cNvPr>
          <p:cNvSpPr/>
          <p:nvPr/>
        </p:nvSpPr>
        <p:spPr>
          <a:xfrm>
            <a:off x="8732939" y="4510909"/>
            <a:ext cx="38421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Open Sans" panose="020B0606030504020204" pitchFamily="34" charset="0"/>
              </a:rPr>
              <a:t>Статическая устойчивость двигателя нагрузки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42615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9719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Исходная информация для расчета установившегося режима ЭС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997319-25E5-4E50-8280-97BF0A67B7B7}"/>
              </a:ext>
            </a:extLst>
          </p:cNvPr>
          <p:cNvSpPr/>
          <p:nvPr/>
        </p:nvSpPr>
        <p:spPr>
          <a:xfrm>
            <a:off x="1166070" y="1265574"/>
            <a:ext cx="721453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Исходную информацию, необходимую для расчета установившегося режима ЭС, можно разделить на три группы.</a:t>
            </a:r>
          </a:p>
          <a:p>
            <a:pPr indent="457200"/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группа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параметры схемы замещения, к которым относятся: сопротивления линий электропередачи (ЛЭП), коэффициенты трансформации, шунты намагничивания и сопротивления трансформаторов, емкостные проводимости ЛЭП и индуктивные реакторов. Указанные элементы энергосистемы связывают в единую схему путем задания информации о топологии ЭС.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группа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образуют данные о нагрузках ЭС, которые могут задаваться в виде эквивалентных шунтов, постоянных отборов мощности, статических характеристик, зависящих от напряжения и частоты.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группа: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информации складывается из данных об источниках электроэнергии: активных мощностей 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модулей 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напряжений синхронных генераторов (СГ), снабженных автоматическими регуляторами возбуждения (АРВ); реактивных мощностей 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СГ, не имеющих АРВ;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статизмов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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результатов скорости первичных двигателей и т.д.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676EB0-F83E-40AD-9C3B-04FBFB03C6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3523" y="1082180"/>
            <a:ext cx="3874061" cy="209379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9DA4C1-5A66-4268-82BB-0E18FDE5B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0915" y="4834156"/>
            <a:ext cx="2655536" cy="1883328"/>
          </a:xfrm>
          <a:prstGeom prst="rect">
            <a:avLst/>
          </a:prstGeom>
        </p:spPr>
      </p:pic>
      <p:graphicFrame>
        <p:nvGraphicFramePr>
          <p:cNvPr id="9" name="Object 2">
            <a:extLst>
              <a:ext uri="{FF2B5EF4-FFF2-40B4-BE49-F238E27FC236}">
                <a16:creationId xmlns:a16="http://schemas.microsoft.com/office/drawing/2014/main" id="{829A99D2-2D39-4890-8DDF-2863988CC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878883"/>
              </p:ext>
            </p:extLst>
          </p:nvPr>
        </p:nvGraphicFramePr>
        <p:xfrm>
          <a:off x="8279934" y="3175975"/>
          <a:ext cx="3095538" cy="1583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Visio" r:id="rId5" imgW="9899110" imgH="5146036" progId="Visio.Drawing.11">
                  <p:embed/>
                </p:oleObj>
              </mc:Choice>
              <mc:Fallback>
                <p:oleObj name="Visio" r:id="rId5" imgW="9899110" imgH="5146036" progId="Visio.Drawing.11">
                  <p:embed/>
                  <p:pic>
                    <p:nvPicPr>
                      <p:cNvPr id="2416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9934" y="3175975"/>
                        <a:ext cx="3095538" cy="15836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07400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9719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Исходная информация для расчета установившегося режима ЭС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613999-90DA-4E81-BC85-19E168036376}"/>
              </a:ext>
            </a:extLst>
          </p:cNvPr>
          <p:cNvSpPr/>
          <p:nvPr/>
        </p:nvSpPr>
        <p:spPr>
          <a:xfrm>
            <a:off x="1739306" y="1562098"/>
            <a:ext cx="95187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результате расчета УР определяются модули 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фазы 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</a:t>
            </a:r>
            <a:r>
              <a:rPr lang="en-US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напряжений в узлах сети, перетоки (</a:t>
            </a:r>
            <a:r>
              <a:rPr lang="en-US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Pij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Qij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и потери (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en-US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Pij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en-US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Qij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активных и реактивных мощностей, токи </a:t>
            </a:r>
            <a:r>
              <a:rPr lang="en-US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Iij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ЛЭП, частоты </a:t>
            </a:r>
            <a:r>
              <a:rPr lang="en-US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системе.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8AFD98B-F45F-4296-8479-AA4454BE3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340" y="2608976"/>
            <a:ext cx="7526278" cy="304551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7743E6B-E6CA-46EC-9293-3372A827B23C}"/>
              </a:ext>
            </a:extLst>
          </p:cNvPr>
          <p:cNvSpPr/>
          <p:nvPr/>
        </p:nvSpPr>
        <p:spPr>
          <a:xfrm>
            <a:off x="5682143" y="529590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 преобразования информации об ЭС</a:t>
            </a:r>
          </a:p>
          <a:p>
            <a:pPr algn="ctr"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расчете установившегося режима</a:t>
            </a:r>
          </a:p>
        </p:txBody>
      </p:sp>
    </p:spTree>
    <p:extLst>
      <p:ext uri="{BB962C8B-B14F-4D97-AF65-F5344CB8AC3E}">
        <p14:creationId xmlns:p14="http://schemas.microsoft.com/office/powerpoint/2010/main" val="2623362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5737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Нарушение статической устойчивости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613999-90DA-4E81-BC85-19E168036376}"/>
              </a:ext>
            </a:extLst>
          </p:cNvPr>
          <p:cNvSpPr/>
          <p:nvPr/>
        </p:nvSpPr>
        <p:spPr>
          <a:xfrm>
            <a:off x="1739306" y="1562098"/>
            <a:ext cx="95187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 нарушения статической устойчивости характеризуется постепенным нарастанием тока и реактивной мощности по линии, снижением напряжения на подстанциях с последующим лавинообразным протеканием процесса и периодическими колебаниями таких электрических параметров, как токи, мощность, напряжения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DBECF46-7762-4068-BEC1-B79632355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531" y="3327741"/>
            <a:ext cx="7077075" cy="28194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236AAA4-54EA-46EE-90ED-8ED198E89705}"/>
              </a:ext>
            </a:extLst>
          </p:cNvPr>
          <p:cNvSpPr/>
          <p:nvPr/>
        </p:nvSpPr>
        <p:spPr>
          <a:xfrm>
            <a:off x="9102055" y="4669813"/>
            <a:ext cx="27874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напряжение на статоре генератора при нарушении статической устойчивости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2154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302" y="624109"/>
            <a:ext cx="9600310" cy="953021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Автоматизированные системы диспетчерского управления (АСДУ)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EB0F82F-1A36-4523-B35E-A2E8233B6E03}"/>
              </a:ext>
            </a:extLst>
          </p:cNvPr>
          <p:cNvSpPr/>
          <p:nvPr/>
        </p:nvSpPr>
        <p:spPr>
          <a:xfrm>
            <a:off x="1115736" y="1577130"/>
            <a:ext cx="1071274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roboto"/>
              </a:rPr>
              <a:t>Цели создания АСДУ: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– обеспечить диспетчерский и режимный персонал, </a:t>
            </a:r>
            <a:r>
              <a:rPr lang="ru-RU" dirty="0" err="1">
                <a:solidFill>
                  <a:srgbClr val="000000"/>
                </a:solidFill>
                <a:latin typeface="roboto"/>
              </a:rPr>
              <a:t>энергонадзор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, руководство энергосистемы и предприятий сетей оперативной информацией о текущих прогнозных и ретроспективных режимах;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– организовать эффективный контроль за ведением текущего режима энергосистемы;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– повысить обоснованность принимаемых диспетчером решений;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– повысить качество и надёжность электроснабжения потребителей;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– осуществлять оперативный и ежесуточный контроль баланса мощности и электроэнергии и улучшить планирование </a:t>
            </a:r>
            <a:r>
              <a:rPr lang="ru-RU" dirty="0" err="1">
                <a:solidFill>
                  <a:srgbClr val="000000"/>
                </a:solidFill>
                <a:latin typeface="roboto"/>
              </a:rPr>
              <a:t>внутрисуточных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 и текущих режимов;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– получить максимальную прибыль за счет оптимального ведения режимов, экономии топ-</a:t>
            </a:r>
            <a:r>
              <a:rPr lang="ru-RU" dirty="0" err="1">
                <a:solidFill>
                  <a:srgbClr val="000000"/>
                </a:solidFill>
                <a:latin typeface="roboto"/>
              </a:rPr>
              <a:t>лива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 и электроэнергии;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– внедрить в кратчайший срок в промышленную эксплуатацию самые современные сред-</a:t>
            </a:r>
            <a:r>
              <a:rPr lang="ru-RU" dirty="0" err="1">
                <a:solidFill>
                  <a:srgbClr val="000000"/>
                </a:solidFill>
                <a:latin typeface="roboto"/>
              </a:rPr>
              <a:t>ства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 вычислительной техники, а также прикладное программное обеспечение. </a:t>
            </a:r>
          </a:p>
        </p:txBody>
      </p:sp>
    </p:spTree>
    <p:extLst>
      <p:ext uri="{BB962C8B-B14F-4D97-AF65-F5344CB8AC3E}">
        <p14:creationId xmlns:p14="http://schemas.microsoft.com/office/powerpoint/2010/main" val="42236565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5737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Нарушение статической устойчивости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613999-90DA-4E81-BC85-19E168036376}"/>
              </a:ext>
            </a:extLst>
          </p:cNvPr>
          <p:cNvSpPr/>
          <p:nvPr/>
        </p:nvSpPr>
        <p:spPr>
          <a:xfrm>
            <a:off x="1118533" y="1318818"/>
            <a:ext cx="5532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Целесообразным может быть разделение передающей станции (энергосистемы) на две части при отключении одной из параллельных линий с выделением на оставшиеся связи такого числа генераторов, чтобы обеспечивались условия устойчивости. 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Такой способ наиболее часто применяется в случае, когда в предаварийном режиме передающая станция или энергосистема работает на два направления, т. е. по схеме, которая относится к сложным структурам V. делится с помощью выключателя В на две части, одна из которых передает мощность в энергосистему 2, другая в энергосистему 3, причем число выделенных генераторов на каждую передачу выбирается таким, чтобы обеспечивались условия устойчивости при передаче мощности в каждой из двух разделившихся частей.</a:t>
            </a: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http://konspekta.net/poisk-ruru/baza7/2426315987249.files/image004.jpg">
            <a:extLst>
              <a:ext uri="{FF2B5EF4-FFF2-40B4-BE49-F238E27FC236}">
                <a16:creationId xmlns:a16="http://schemas.microsoft.com/office/drawing/2014/main" id="{71AA6B37-0FF1-4F1A-9E15-EB1AAFBA8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1357081"/>
            <a:ext cx="560070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24F7617-56B3-433B-A1DE-4C024F0C8BB8}"/>
              </a:ext>
            </a:extLst>
          </p:cNvPr>
          <p:cNvSpPr/>
          <p:nvPr/>
        </p:nvSpPr>
        <p:spPr>
          <a:xfrm>
            <a:off x="6476301" y="5732475"/>
            <a:ext cx="5532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Принципиальная схема электростанции, рабо­тающей на два направления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16983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5737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Нарушение статической устойчивости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613999-90DA-4E81-BC85-19E168036376}"/>
              </a:ext>
            </a:extLst>
          </p:cNvPr>
          <p:cNvSpPr/>
          <p:nvPr/>
        </p:nvSpPr>
        <p:spPr>
          <a:xfrm>
            <a:off x="1118532" y="1318818"/>
            <a:ext cx="1087772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Деление станции или энергосистемы обычно приходится осуществлять на нескольких выключателях, что существенно усложняет выполнение этого мероприятия, снижает его надежность и при отказе одного из выключателей может привести к развитию тяжелой аварийной ситуации.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качестве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выявительных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органов возможно применение реле, реагирующих на ток, активную мощность, сопротивление или непосредственно на угол δ. Зависимости изменения электрических параметров при изменении угла δ показаны ниже.</a:t>
            </a:r>
          </a:p>
        </p:txBody>
      </p:sp>
      <p:pic>
        <p:nvPicPr>
          <p:cNvPr id="7170" name="Picture 2" descr="http://konspekta.net/poisk-ruru/baza7/2426315987249.files/image006.png">
            <a:extLst>
              <a:ext uri="{FF2B5EF4-FFF2-40B4-BE49-F238E27FC236}">
                <a16:creationId xmlns:a16="http://schemas.microsoft.com/office/drawing/2014/main" id="{C782B5BA-2119-4ED7-8EA3-386B76852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94" y="3350143"/>
            <a:ext cx="6346123" cy="3507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ADC60D5-2B45-4219-B06B-BA8625B01AA4}"/>
              </a:ext>
            </a:extLst>
          </p:cNvPr>
          <p:cNvSpPr/>
          <p:nvPr/>
        </p:nvSpPr>
        <p:spPr>
          <a:xfrm>
            <a:off x="7337571" y="3507858"/>
            <a:ext cx="478452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— активная мощность (1) и ток линии (2);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 — сопротивление на зажимах реле полного сопротивления;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— в электрическом центре качаний,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— в точке приложения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э.д.с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— в промежуточной точке.</a:t>
            </a:r>
          </a:p>
        </p:txBody>
      </p:sp>
    </p:spTree>
    <p:extLst>
      <p:ext uri="{BB962C8B-B14F-4D97-AF65-F5344CB8AC3E}">
        <p14:creationId xmlns:p14="http://schemas.microsoft.com/office/powerpoint/2010/main" val="203422806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81685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Предотвращение нарушения статической устойчивости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613999-90DA-4E81-BC85-19E168036376}"/>
              </a:ext>
            </a:extLst>
          </p:cNvPr>
          <p:cNvSpPr/>
          <p:nvPr/>
        </p:nvSpPr>
        <p:spPr>
          <a:xfrm>
            <a:off x="1314275" y="1243317"/>
            <a:ext cx="1087772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Наиболее универсальной автоматикой, предотвращающей нарушение статической устойчивости независимо от причин этого нарушения, является автоматика, реагирующая на угол.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 устройства автоматики измеряют угол между векторами напряжения по концам электропередачи и, если этот угол превышает заданное значение, производят разгрузку или отключение генераторов. Вектор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э.д.с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или напряжения (точнее их фаза) получается или с помощью телеизмерения, или с помощью, так называемой фантомной схемы. </a:t>
            </a: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Автоматику обеспечения устойчивости, по назначению можно разделить на следующие виды: 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автоматика повышения статической устойчивости, 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автоматика повышения синхронной динамической устойчивости, 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автоматика ресинхронизации, 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автоматика локализации аварий, 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автоматика восстановления нормальной схемы и режима.</a:t>
            </a: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принципам выполнения автоматика может быть разделена на следующие группы: автоматика программного действия, осуществляющая заранее выбранное воздействие без контроля за протеканием процесса; режимная автоматика, осуществляющая воздействие после анализа аварийной ситуации и режима системы; устройство автоматического регулирования или ограничения; самонастраивающаяся автоматика.</a:t>
            </a:r>
          </a:p>
        </p:txBody>
      </p:sp>
    </p:spTree>
    <p:extLst>
      <p:ext uri="{BB962C8B-B14F-4D97-AF65-F5344CB8AC3E}">
        <p14:creationId xmlns:p14="http://schemas.microsoft.com/office/powerpoint/2010/main" val="361595409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9066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Автоматика различного назначения и различного выполнения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613999-90DA-4E81-BC85-19E168036376}"/>
              </a:ext>
            </a:extLst>
          </p:cNvPr>
          <p:cNvSpPr/>
          <p:nvPr/>
        </p:nvSpPr>
        <p:spPr>
          <a:xfrm>
            <a:off x="1314275" y="1243317"/>
            <a:ext cx="108777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автоматике повышения статической устойчивости относятся устройства: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автоматического регулирования возбуждения (АРВ);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автоматического повторного включения, повышающего предел устойчивости в послеаварийном режиме (трехфазное, быстродействующее, однофазное - ТДПВ, БАПВ, ОАПВ);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автоматической частотной разгрузки (ЛЧР), предотвращающей «лавину частоты»;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автоматического регулирования или ограничения перетоков мощности (АРПМ), изменяющие мощности турбин и позволяющие работать с меньшим запасом устойчивости;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автоматического отключения генераторов в передающей системе при приближении к пределу статической устойчивости;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автоматического отключения нагрузки в приемной системе при приближении к пределу статической устойчивости (по мощности или напряжению);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автоматического управления конденсаторами продольной компенсации;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автоматического разделения энергосистемы или станции при приближении к пределу статической устойчивости.</a:t>
            </a:r>
          </a:p>
        </p:txBody>
      </p:sp>
    </p:spTree>
    <p:extLst>
      <p:ext uri="{BB962C8B-B14F-4D97-AF65-F5344CB8AC3E}">
        <p14:creationId xmlns:p14="http://schemas.microsoft.com/office/powerpoint/2010/main" val="92812960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9066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Автоматика различного назначения и различного выполнения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613999-90DA-4E81-BC85-19E168036376}"/>
              </a:ext>
            </a:extLst>
          </p:cNvPr>
          <p:cNvSpPr/>
          <p:nvPr/>
        </p:nvSpPr>
        <p:spPr>
          <a:xfrm>
            <a:off x="1314275" y="1243317"/>
            <a:ext cx="1087772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локализации аварий используются: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аварийное регулирование турбин (для разгрузки электропередач),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отключение генераторов,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делительная автоматика (действующая до появления асинхронного хода или прекращающая асинхронный ход).</a:t>
            </a: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восстановления нормальной схемы и режима применяются: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самозапуск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двигателей,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самосинхронизация генераторов,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АПВ с самосинхронизацией (АПВС),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несинхронное АПВ (НАПВ),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АПВ с улавливанием синхронизма (АПВУС),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АПВ по частоте (ЧАПВ),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пуск гидрогенераторов при понижении частоты,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перевод агрегатов из режима СК в режим выдачи активной мощности.</a:t>
            </a:r>
          </a:p>
        </p:txBody>
      </p:sp>
    </p:spTree>
    <p:extLst>
      <p:ext uri="{BB962C8B-B14F-4D97-AF65-F5344CB8AC3E}">
        <p14:creationId xmlns:p14="http://schemas.microsoft.com/office/powerpoint/2010/main" val="401246279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73531" y="710859"/>
            <a:ext cx="9066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Автоматика различного назначения и различного выполнения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613999-90DA-4E81-BC85-19E168036376}"/>
              </a:ext>
            </a:extLst>
          </p:cNvPr>
          <p:cNvSpPr/>
          <p:nvPr/>
        </p:nvSpPr>
        <p:spPr>
          <a:xfrm>
            <a:off x="1314275" y="1243317"/>
            <a:ext cx="108777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Наиболее простым видом автоматики является автоматика программного действия, т. е. такая автоматика, которая работает по заранее заданной программе при возникновении какого-либо события (например, АПВ линий, отключение генераторов при появлении тока нулевой последовательности, релейная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форсировка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возбуждения).</a:t>
            </a:r>
          </a:p>
          <a:p>
            <a:endParaRPr lang="ru-RU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сложным (зато более селективным) видом автоматики является режимная автоматика, действие которой происходит только в том случае, если этого требует режим системы (например, отключение генераторов при понижении напряжения прямой последовательности с контролем мощности предшествующего режима, разгрузка генераторов по набросу мощности с контролем мощности предшествующего режима и т. п.).</a:t>
            </a:r>
          </a:p>
        </p:txBody>
      </p:sp>
    </p:spTree>
    <p:extLst>
      <p:ext uri="{BB962C8B-B14F-4D97-AF65-F5344CB8AC3E}">
        <p14:creationId xmlns:p14="http://schemas.microsoft.com/office/powerpoint/2010/main" val="35686382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271234" y="73296"/>
            <a:ext cx="5930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Допустимые перетоки в сети 220-500 </a:t>
            </a:r>
            <a:r>
              <a:rPr lang="ru-RU" sz="24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кВ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E67F1A-EB38-467A-923A-A3783AA16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747" y="534961"/>
            <a:ext cx="10233791" cy="632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4153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14808" y="668915"/>
            <a:ext cx="509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Причины нарушений синхронизма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32B21D-37A0-421A-A91E-18F5DECF0A05}"/>
              </a:ext>
            </a:extLst>
          </p:cNvPr>
          <p:cNvSpPr/>
          <p:nvPr/>
        </p:nvSpPr>
        <p:spPr>
          <a:xfrm>
            <a:off x="1551963" y="1305342"/>
            <a:ext cx="104610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Наибольшее количество нарушений устойчивости приходится на дефицитные и сложные энергосистемы. Это является прямым следствием происходящего процесса объединения энергосистем на параллельную работу, создания крупных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энергообъединений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в которых, с одной стороны, возрастает число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энергорайонов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и энергосистем, получающих значительную часть мощности из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энергообъединений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(дефицитные энергосистемы), и, с другой стороны, следствием того, что режимы и процессы, происходящие в энергосистемах сложного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энергообъединения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как уже указывалось выше, взаимосвязаны и взаимообусловлены.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Наибольшее число нарушений приходится на сеть 110—220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в связи малой пропускной способности. Сравнительно небольшое число нарушений синхронизма в системообразующей сети 330—500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определяется ее большей пропускной способностью и более высоким уровнем оснащения противоаварийной автоматикой.</a:t>
            </a:r>
          </a:p>
        </p:txBody>
      </p:sp>
    </p:spTree>
    <p:extLst>
      <p:ext uri="{BB962C8B-B14F-4D97-AF65-F5344CB8AC3E}">
        <p14:creationId xmlns:p14="http://schemas.microsoft.com/office/powerpoint/2010/main" val="150714712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14808" y="668915"/>
            <a:ext cx="509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Причины нарушений синхронизма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32B21D-37A0-421A-A91E-18F5DECF0A05}"/>
              </a:ext>
            </a:extLst>
          </p:cNvPr>
          <p:cNvSpPr/>
          <p:nvPr/>
        </p:nvSpPr>
        <p:spPr>
          <a:xfrm>
            <a:off x="1551963" y="1305342"/>
            <a:ext cx="104610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первопричинами нарушения синхронизма, явились следующие:</a:t>
            </a:r>
          </a:p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отключение линий, автотрансформаторов, трансформаторов вследствие отключения линий из-за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к.з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при грозе, дожде, пожаре, сильном ветре, в результате наброса постороннего предмета, перекрытия изоляции на посторонний предмет, из-за отключения трансформаторов и автотрансформаторов в результате действия их защит (газовой и др.);</a:t>
            </a:r>
          </a:p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отказ или неправильные действия релейной защиты и противоаварийной автоматики;</a:t>
            </a:r>
          </a:p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отключение или снижение мощности блока, котла, собственных нужд электростанции;</a:t>
            </a:r>
          </a:p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повреждение или отказ оборудования — из-за повреждения (разрушения) опорных изоляторов, обрыва гирлянды изоляторов;</a:t>
            </a:r>
          </a:p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медленное превышение предела передаваемой мощности из-за нарастания нагрузки и опоздания в ограничении потребителей.</a:t>
            </a:r>
          </a:p>
        </p:txBody>
      </p:sp>
    </p:spTree>
    <p:extLst>
      <p:ext uri="{BB962C8B-B14F-4D97-AF65-F5344CB8AC3E}">
        <p14:creationId xmlns:p14="http://schemas.microsoft.com/office/powerpoint/2010/main" val="298305228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14808" y="668915"/>
            <a:ext cx="3775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Нарушения синхронизма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32B21D-37A0-421A-A91E-18F5DECF0A05}"/>
              </a:ext>
            </a:extLst>
          </p:cNvPr>
          <p:cNvSpPr/>
          <p:nvPr/>
        </p:nvSpPr>
        <p:spPr>
          <a:xfrm>
            <a:off x="1551963" y="1305342"/>
            <a:ext cx="104610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энергорайонах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потребляющих значительную часть мощности из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энергообъединений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нарушения синхронизма наносят, как правило, значительный ущерб, связанный с необходимостью отключения части менее ответственных потребителей для сохранения в работе электрических станций дефицитного района и обеспечения питания более ответственных потребителей. </a:t>
            </a:r>
          </a:p>
        </p:txBody>
      </p:sp>
      <p:pic>
        <p:nvPicPr>
          <p:cNvPr id="8194" name="Picture 2" descr="http://konspekta.net/poisk-ruru/baza7/2426315987249.files/image001.jpg">
            <a:extLst>
              <a:ext uri="{FF2B5EF4-FFF2-40B4-BE49-F238E27FC236}">
                <a16:creationId xmlns:a16="http://schemas.microsoft.com/office/drawing/2014/main" id="{820676F1-9BA3-4E79-9AAA-EC07866FF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390" y="2818983"/>
            <a:ext cx="3552825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425102B-9D00-4FF3-B596-C96DC72AE5C0}"/>
              </a:ext>
            </a:extLst>
          </p:cNvPr>
          <p:cNvSpPr/>
          <p:nvPr/>
        </p:nvSpPr>
        <p:spPr>
          <a:xfrm>
            <a:off x="1378590" y="566447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666666"/>
                </a:solidFill>
                <a:latin typeface="Verdana" panose="020B0604030504040204" pitchFamily="34" charset="0"/>
              </a:rPr>
              <a:t>Изменение частоты во времени при возникновении дефицита мощности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8758C65-2222-48A1-98D4-9C530F131CC4}"/>
              </a:ext>
            </a:extLst>
          </p:cNvPr>
          <p:cNvSpPr/>
          <p:nvPr/>
        </p:nvSpPr>
        <p:spPr>
          <a:xfrm>
            <a:off x="5849923" y="277673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</a:t>
            </a:r>
            <a:r>
              <a:rPr lang="ru-RU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ген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=0,47Р</a:t>
            </a:r>
            <a:r>
              <a:rPr lang="ru-RU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нагр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после нарушения устойчивости по связям 110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этого района с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энергообъединением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вследствие отключения параллельных линий 220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517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302" y="624109"/>
            <a:ext cx="9600310" cy="953021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Принципы построения системы диспетчерского управления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EB0F82F-1A36-4523-B35E-A2E8233B6E03}"/>
              </a:ext>
            </a:extLst>
          </p:cNvPr>
          <p:cNvSpPr/>
          <p:nvPr/>
        </p:nvSpPr>
        <p:spPr>
          <a:xfrm>
            <a:off x="1216406" y="1770077"/>
            <a:ext cx="76591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roboto"/>
              </a:rPr>
              <a:t>1) система должна обеспечивать выполнение всех функций, которые необходимы для автоматизации объектов управления;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2) возможность достаточно быстрой настройки при изменяющихся условиях эксплуатации объекта управления;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3) должна обеспечивать возможность присоединения к системе новых функций;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4) способность сохранять работоспособность системы при отказе её отдельных элементов;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5) максимальное использование стандартного системотехнического программного обеспечения;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6) информационная совместимость на разных уровнях управления. </a:t>
            </a:r>
          </a:p>
        </p:txBody>
      </p:sp>
    </p:spTree>
    <p:extLst>
      <p:ext uri="{BB962C8B-B14F-4D97-AF65-F5344CB8AC3E}">
        <p14:creationId xmlns:p14="http://schemas.microsoft.com/office/powerpoint/2010/main" val="368150324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1F3796-F6A4-4F77-8D26-319BF2EF0F28}"/>
              </a:ext>
            </a:extLst>
          </p:cNvPr>
          <p:cNvSpPr/>
          <p:nvPr/>
        </p:nvSpPr>
        <p:spPr>
          <a:xfrm>
            <a:off x="1814808" y="668915"/>
            <a:ext cx="3775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Нарушения синхронизма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32B21D-37A0-421A-A91E-18F5DECF0A05}"/>
              </a:ext>
            </a:extLst>
          </p:cNvPr>
          <p:cNvSpPr/>
          <p:nvPr/>
        </p:nvSpPr>
        <p:spPr>
          <a:xfrm>
            <a:off x="1551963" y="1305342"/>
            <a:ext cx="10461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 нарушении синхронной устойчивости в течение секунд и десятков секунд за счет сохранения результирующей устойчивости ликвидировалось 20% нарушений синхронизма.</a:t>
            </a:r>
          </a:p>
        </p:txBody>
      </p:sp>
      <p:pic>
        <p:nvPicPr>
          <p:cNvPr id="9218" name="Picture 2" descr="http://konspekta.net/poisk-ruru/baza7/2426315987249.files/image003.jpg">
            <a:extLst>
              <a:ext uri="{FF2B5EF4-FFF2-40B4-BE49-F238E27FC236}">
                <a16:creationId xmlns:a16="http://schemas.microsoft.com/office/drawing/2014/main" id="{851F89B8-1192-4398-8EE3-1F7B5E4B7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910" y="4007023"/>
            <a:ext cx="9014186" cy="1664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FF00EA9-2A6C-4C8F-8FDB-3EC6B37F6253}"/>
              </a:ext>
            </a:extLst>
          </p:cNvPr>
          <p:cNvSpPr/>
          <p:nvPr/>
        </p:nvSpPr>
        <p:spPr>
          <a:xfrm>
            <a:off x="2667700" y="5758501"/>
            <a:ext cx="8374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66666"/>
                </a:solidFill>
                <a:latin typeface="Verdana" panose="020B0604030504040204" pitchFamily="34" charset="0"/>
              </a:rPr>
              <a:t>Осциллограмма нарушения статической устойчивости слабой связи с последующей ресинхронизацией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E40956B-46C6-4C2B-BD61-BC689E858179}"/>
              </a:ext>
            </a:extLst>
          </p:cNvPr>
          <p:cNvSpPr/>
          <p:nvPr/>
        </p:nvSpPr>
        <p:spPr>
          <a:xfrm>
            <a:off x="1551963" y="1951673"/>
            <a:ext cx="105952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Нарушения синхронной устойчивости между двумя энергосистемами, соединенными слабой связью, чаще всего не вызывают тяжелых последствий, поскольку возникающий при этом дефицит мощности в одной из систем обычно может быть покрыт без отключения потребителей за счет вращающегося резерва мощности. На рисунке показана осциллограмма нарушения статической устойчивости по одной из слабых связей с последующей ресинхронизацией через 20 с за счет бы­строго вмешательства персонала, снизившего мощность в передающей системе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017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302" y="624109"/>
            <a:ext cx="9600310" cy="953021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Главные задачи в управлении энергосистемой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EB0F82F-1A36-4523-B35E-A2E8233B6E03}"/>
              </a:ext>
            </a:extLst>
          </p:cNvPr>
          <p:cNvSpPr/>
          <p:nvPr/>
        </p:nvSpPr>
        <p:spPr>
          <a:xfrm>
            <a:off x="1216406" y="1770077"/>
            <a:ext cx="76591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roboto"/>
              </a:rPr>
              <a:t>• Задачи оперативного контроля и управления (решаются на базе </a:t>
            </a:r>
            <a:r>
              <a:rPr lang="ru-RU" dirty="0" err="1">
                <a:solidFill>
                  <a:srgbClr val="000000"/>
                </a:solidFill>
                <a:latin typeface="roboto"/>
              </a:rPr>
              <a:t>программно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–технических средств оперативно–информационного управляющего комплекса (ОИУК));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• Технологические задачи;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• Задачи автоматического управления;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• Задачи АСКУЭ </a:t>
            </a:r>
          </a:p>
          <a:p>
            <a:r>
              <a:rPr lang="ru-RU" dirty="0">
                <a:solidFill>
                  <a:srgbClr val="000000"/>
                </a:solidFill>
                <a:latin typeface="roboto"/>
              </a:rPr>
              <a:t>• Задача: Обеспечение соблюдения установленных технологических параметров функционирования электроэнергетики и стандартных показателей качества электрической энергии при условии экономической эффективности процесса оперативно-диспетчерского управления. </a:t>
            </a:r>
          </a:p>
        </p:txBody>
      </p:sp>
    </p:spTree>
    <p:extLst>
      <p:ext uri="{BB962C8B-B14F-4D97-AF65-F5344CB8AC3E}">
        <p14:creationId xmlns:p14="http://schemas.microsoft.com/office/powerpoint/2010/main" val="1578863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9C839-EBB3-4FAC-844A-6D93BC29E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302" y="624109"/>
            <a:ext cx="9600310" cy="953021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Основные объекты энергосистем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71276F-00BA-4BC2-817B-5A61E53E8E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249" y="1750944"/>
            <a:ext cx="5115363" cy="335611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82843CD-639F-49A0-8A85-FE2205E6D309}"/>
              </a:ext>
            </a:extLst>
          </p:cNvPr>
          <p:cNvSpPr/>
          <p:nvPr/>
        </p:nvSpPr>
        <p:spPr>
          <a:xfrm>
            <a:off x="1177255" y="1507650"/>
            <a:ext cx="54752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Верхний уровень – главный диспетчерский центр, который осуществляет оперативно-диспетчерское управление всей Единой энергетической системой. 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F17269A-BF5A-4E2A-ABD8-D1B2E86E3391}"/>
              </a:ext>
            </a:extLst>
          </p:cNvPr>
          <p:cNvSpPr/>
          <p:nvPr/>
        </p:nvSpPr>
        <p:spPr>
          <a:xfrm>
            <a:off x="1084976" y="2430980"/>
            <a:ext cx="5567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уровень –филиалы компании – объединенных диспетчерских управлений (ОДУ), управляющих режимами работы объединенных энергосистем, генерирующими и сетевыми объектами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0B1DEDF-B88F-4F9A-B51E-68427D1A5E39}"/>
              </a:ext>
            </a:extLst>
          </p:cNvPr>
          <p:cNvSpPr/>
          <p:nvPr/>
        </p:nvSpPr>
        <p:spPr>
          <a:xfrm>
            <a:off x="1084976" y="3688357"/>
            <a:ext cx="53042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Третий уровень вертикали –филиалы компании – региональных диспетчерских управлений (РДУ), осуществляющих оперативно-диспетчерское управление энергосистемами одного или нескольких субъектов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7834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23692</TotalTime>
  <Words>4722</Words>
  <Application>Microsoft Office PowerPoint</Application>
  <PresentationFormat>Широкоэкранный</PresentationFormat>
  <Paragraphs>411</Paragraphs>
  <Slides>70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70</vt:i4>
      </vt:variant>
    </vt:vector>
  </HeadingPairs>
  <TitlesOfParts>
    <vt:vector size="86" baseType="lpstr">
      <vt:lpstr>Microsoft YaHei</vt:lpstr>
      <vt:lpstr>Arial</vt:lpstr>
      <vt:lpstr>Calibri</vt:lpstr>
      <vt:lpstr>Cambria Math</vt:lpstr>
      <vt:lpstr>Century Gothic</vt:lpstr>
      <vt:lpstr>Georgia</vt:lpstr>
      <vt:lpstr>Open Sans</vt:lpstr>
      <vt:lpstr>roboto</vt:lpstr>
      <vt:lpstr>Symbol</vt:lpstr>
      <vt:lpstr>Times New Roman</vt:lpstr>
      <vt:lpstr>Verdana</vt:lpstr>
      <vt:lpstr>Wingdings</vt:lpstr>
      <vt:lpstr>Wingdings 3</vt:lpstr>
      <vt:lpstr>Легкий дым</vt:lpstr>
      <vt:lpstr>Visio</vt:lpstr>
      <vt:lpstr>Точечный рисунок</vt:lpstr>
      <vt:lpstr>Основы управления в энергетических системах </vt:lpstr>
      <vt:lpstr>Введение</vt:lpstr>
      <vt:lpstr>Типовая многоуровневая структура системы энергоснабжения</vt:lpstr>
      <vt:lpstr>Иерархическая структура оперативно-диспетчерского управления</vt:lpstr>
      <vt:lpstr>На каждом уровне иерархии решаются следующие задачи:</vt:lpstr>
      <vt:lpstr>Автоматизированные системы диспетчерского управления (АСДУ)</vt:lpstr>
      <vt:lpstr>Принципы построения системы диспетчерского управления </vt:lpstr>
      <vt:lpstr>Главные задачи в управлении энергосистемой</vt:lpstr>
      <vt:lpstr>Основные объекты энергосистем</vt:lpstr>
      <vt:lpstr>Анализ сетевой топологии энергосистемы</vt:lpstr>
      <vt:lpstr>Презентация PowerPoint</vt:lpstr>
      <vt:lpstr>Схема основной сети энергетического кольца БРЭЛЛ (Беларусь–Россия–Эстония–Латвия–Литва)</vt:lpstr>
      <vt:lpstr>Обзор</vt:lpstr>
      <vt:lpstr>Обзор автоматизации диспетчеризации энергосистемы</vt:lpstr>
      <vt:lpstr>Схемы автоматической системы управления</vt:lpstr>
      <vt:lpstr>Назначение и особенности автоматического управления</vt:lpstr>
      <vt:lpstr>Презентация PowerPoint</vt:lpstr>
      <vt:lpstr>Презентация PowerPoint</vt:lpstr>
      <vt:lpstr>Система сбора и обработки информации</vt:lpstr>
      <vt:lpstr>Устройства автоматизации</vt:lpstr>
      <vt:lpstr>Сбор и преобразование данных (ввод данных)</vt:lpstr>
      <vt:lpstr>Передача данных по каналам связи</vt:lpstr>
      <vt:lpstr>Исполнительные устройства</vt:lpstr>
      <vt:lpstr>Исполнительные устройства</vt:lpstr>
      <vt:lpstr>Исполнительные устройства</vt:lpstr>
      <vt:lpstr>Исполнительные устройства</vt:lpstr>
      <vt:lpstr>Устройства защиты</vt:lpstr>
      <vt:lpstr>Устройства защиты</vt:lpstr>
      <vt:lpstr>Устройства для отображения (вывода) данных и взаимодействия с оператором</vt:lpstr>
      <vt:lpstr>Программные комплексы</vt:lpstr>
      <vt:lpstr>Принцип работы аппаратного и программного обеспечения контроллера присоединений</vt:lpstr>
      <vt:lpstr>Принцип работы аппаратного и программного обеспечения контроллера присоединений</vt:lpstr>
      <vt:lpstr>Презентация PowerPoint</vt:lpstr>
      <vt:lpstr>Презентация PowerPoint</vt:lpstr>
      <vt:lpstr>Следующие дни </vt:lpstr>
      <vt:lpstr>Управление электроэнергетическим режимом</vt:lpstr>
      <vt:lpstr>Управление электроэнергетическим режимом</vt:lpstr>
      <vt:lpstr>Управление электроэнергетическим режимом</vt:lpstr>
      <vt:lpstr>Возмущающие воздействия на электроэнергетические системы и управляющие противоаварийные воздействия</vt:lpstr>
      <vt:lpstr>Возмущающие воздействия на электроэнергетические системы и управляющие противоаварийные воздействия</vt:lpstr>
      <vt:lpstr>Возмущающие воздействия на электроэнергетические системы и управляющие противоаварийные воздействия</vt:lpstr>
      <vt:lpstr>Презентация PowerPoint</vt:lpstr>
      <vt:lpstr>Оценка состояния энергосистемы</vt:lpstr>
      <vt:lpstr>Оценка состояния энергосистемы</vt:lpstr>
      <vt:lpstr>Оценка состояния энергосистемы</vt:lpstr>
      <vt:lpstr>Оценка состояния энергосистемы</vt:lpstr>
      <vt:lpstr>Сравнительные результаты измеренных и расчетных параметров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Тренажер цифровой подстанции 110/35/10 кВ</dc:title>
  <dc:creator>Красная Калина</dc:creator>
  <cp:lastModifiedBy>Красная Калина</cp:lastModifiedBy>
  <cp:revision>524</cp:revision>
  <dcterms:created xsi:type="dcterms:W3CDTF">2021-10-05T17:39:56Z</dcterms:created>
  <dcterms:modified xsi:type="dcterms:W3CDTF">2022-08-24T12:33:05Z</dcterms:modified>
</cp:coreProperties>
</file>